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73"/>
  </p:notesMasterIdLst>
  <p:sldIdLst>
    <p:sldId id="256" r:id="rId2"/>
    <p:sldId id="367" r:id="rId3"/>
    <p:sldId id="407" r:id="rId4"/>
    <p:sldId id="368" r:id="rId5"/>
    <p:sldId id="369" r:id="rId6"/>
    <p:sldId id="370" r:id="rId7"/>
    <p:sldId id="371" r:id="rId8"/>
    <p:sldId id="409" r:id="rId9"/>
    <p:sldId id="410" r:id="rId10"/>
    <p:sldId id="411" r:id="rId11"/>
    <p:sldId id="373" r:id="rId12"/>
    <p:sldId id="412" r:id="rId13"/>
    <p:sldId id="413" r:id="rId14"/>
    <p:sldId id="372" r:id="rId15"/>
    <p:sldId id="414" r:id="rId16"/>
    <p:sldId id="374" r:id="rId17"/>
    <p:sldId id="415" r:id="rId18"/>
    <p:sldId id="416" r:id="rId19"/>
    <p:sldId id="325" r:id="rId20"/>
    <p:sldId id="417" r:id="rId21"/>
    <p:sldId id="418" r:id="rId22"/>
    <p:sldId id="376" r:id="rId23"/>
    <p:sldId id="377" r:id="rId24"/>
    <p:sldId id="419" r:id="rId25"/>
    <p:sldId id="379" r:id="rId26"/>
    <p:sldId id="420" r:id="rId27"/>
    <p:sldId id="381" r:id="rId28"/>
    <p:sldId id="382" r:id="rId29"/>
    <p:sldId id="428" r:id="rId30"/>
    <p:sldId id="383" r:id="rId31"/>
    <p:sldId id="429" r:id="rId32"/>
    <p:sldId id="384" r:id="rId33"/>
    <p:sldId id="430" r:id="rId34"/>
    <p:sldId id="385" r:id="rId35"/>
    <p:sldId id="389" r:id="rId36"/>
    <p:sldId id="387" r:id="rId37"/>
    <p:sldId id="431" r:id="rId38"/>
    <p:sldId id="390" r:id="rId39"/>
    <p:sldId id="388" r:id="rId40"/>
    <p:sldId id="432" r:id="rId41"/>
    <p:sldId id="433" r:id="rId42"/>
    <p:sldId id="434" r:id="rId43"/>
    <p:sldId id="391" r:id="rId44"/>
    <p:sldId id="435" r:id="rId45"/>
    <p:sldId id="392" r:id="rId46"/>
    <p:sldId id="393" r:id="rId47"/>
    <p:sldId id="404" r:id="rId48"/>
    <p:sldId id="436" r:id="rId49"/>
    <p:sldId id="437" r:id="rId50"/>
    <p:sldId id="394" r:id="rId51"/>
    <p:sldId id="395" r:id="rId52"/>
    <p:sldId id="438" r:id="rId53"/>
    <p:sldId id="439" r:id="rId54"/>
    <p:sldId id="396" r:id="rId55"/>
    <p:sldId id="440" r:id="rId56"/>
    <p:sldId id="397" r:id="rId57"/>
    <p:sldId id="441" r:id="rId58"/>
    <p:sldId id="398" r:id="rId59"/>
    <p:sldId id="399" r:id="rId60"/>
    <p:sldId id="442" r:id="rId61"/>
    <p:sldId id="400" r:id="rId62"/>
    <p:sldId id="402" r:id="rId63"/>
    <p:sldId id="319" r:id="rId64"/>
    <p:sldId id="322" r:id="rId65"/>
    <p:sldId id="323" r:id="rId66"/>
    <p:sldId id="326" r:id="rId67"/>
    <p:sldId id="360" r:id="rId68"/>
    <p:sldId id="445" r:id="rId69"/>
    <p:sldId id="444" r:id="rId70"/>
    <p:sldId id="331" r:id="rId71"/>
    <p:sldId id="406" r:id="rId7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5" autoAdjust="0"/>
    <p:restoredTop sz="79288" autoAdjust="0"/>
  </p:normalViewPr>
  <p:slideViewPr>
    <p:cSldViewPr>
      <p:cViewPr>
        <p:scale>
          <a:sx n="47" d="100"/>
          <a:sy n="47" d="100"/>
        </p:scale>
        <p:origin x="-2514" y="-6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89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9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52FDB58-95F8-4995-92C6-EC60786CE4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296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http://upload.wikimedia.org/wikipedia/commons/thumb/b/b0/Venn_A_subset_B.svg/150px-Venn_A_subset_B.svg.png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80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http://rlv.zcache.com/valentine_we_make_a_great_pair_dice_card-p137512765384285502b21fb_400.jpg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38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http://rlv.zcache.com/valentine_we_make_a_great_pair_dice_card-p137512765384285502b21fb_400.jpg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38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http://bluejayblog.files.wordpress.com/2011/07/ambiguous-visual02.jpg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8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http://pubpages.unh.edu/~cam486/project/return.gif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39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http://2.bp.blogspot.com/-197A-xFOkLY/Tb6G9Z6mgII/AAAAAAAAC4c/K_KinLzbIZ8/s1600/world+map_only_pic.jpg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60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http://4.bp.blogspot.com/_9GkJR8zHmCk/SN7AcmphceI/AAAAAAAAATY/MFftw5apzJE/S240/600PX-~1%5B1%5D.jpg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12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http://www.roammobility.com/media/wysiwyg/D1/apples-to-oranges.jpg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68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http://www.dogsandbabieslearning.com/wp-content/uploads/2011/05/no.jpg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81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http://lifeinsurancebyjeff.com/wp-content/uploads/2012/12/direct-term-life-insurance.jpg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56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http://upload.wikimedia.org/wikipedia/commons/2/2c/Key_delete.jpg</a:t>
            </a:r>
          </a:p>
          <a:p>
            <a:r>
              <a:rPr lang="en-CA" smtClean="0"/>
              <a:t>http://www.wpclipart.com/computer/keyboard_keys/special_keys/computer_key_Insert.png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http://www.inspiremonkey.com/wp-content/uploads/2010/06/action-pitching-sequence.jpg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55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http://mathsticks.com/userfiles/isLessThanImg.jpg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90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http://artifactproductions.ca/fantome/stills/A-2_Film-title_Operator.jpg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05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http://mishfish13.com/wp-content/uploads/2013/01/unique.jpeg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65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http://marshallmashup.usc.edu/wp-content/uploads/2013/02/success.jpg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79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http://couponlove.files.wordpress.com/2011/01/yay.jpg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00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http://www.mygowrite.com/images/SampleErase.jpg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56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http://www.waveformrecords.com/images/z1_350.jpg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442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http://1.bp.blogspot.com/_FOIrYyQawGI/SjGW4Lkl9yI/AAAAAAAABvs/m6Ytr5iXnaQ/s1600/ClearWater.jpg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63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http://farm5.staticflickr.com/4091/5015755974_f57744dfe4_z.jpg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02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http://media1.santabanta.com/full1/Hollywood%20Movies/Fast%20and%20Furious%206/fast-and-furious-6-0a.jpg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01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http://www.smart-kit.com/wp-content/uploads/2011/10/bucket-brain-teaser.jpg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01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https://www.babyscorner.ca/images/7112%20Bunny%20Twins%20pink%20copy2.jpg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014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http://farm4.staticflickr.com/3264/3196465164_132ff07a3d_z.jpg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519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http://phoenix.wearenetwork.com/images2/find.jpg</a:t>
            </a:r>
          </a:p>
          <a:p>
            <a:r>
              <a:rPr lang="en-CA" smtClean="0"/>
              <a:t>http://retailmavens.com/images/CountVonCount.jpg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848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http://sparkplug9.com/wp-content/uploads/2012/04/genius.gif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714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mtClean="0"/>
              <a:t>http://dogbreedsites.com/wp-content/uploads/2012/01/German-Shorthaired-Pointer-puppies-4.jpg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345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http://starrforce.com/wp-content/uploads/2012/05/True-Internal-Duplicate-Content1.jpg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365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http://www.thewritingnut.com/wp-content/uploads/2011/04/key-737977.jpg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569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http://www.clker.com/cliparts/7/1/d/3/119498577810047030key_juliane_krug_01.svg.med.png</a:t>
            </a:r>
          </a:p>
          <a:p>
            <a:r>
              <a:rPr lang="en-CA" smtClean="0"/>
              <a:t>http://2.bp.blogspot.com/-ptV_fwVHrgM/TrcsYPp98NI/AAAAAAAAAig/hGOHmeIIK1w/s1600/Key_to_the_City_of_London%25252C_Charles_Lindbergh.JPG</a:t>
            </a:r>
          </a:p>
          <a:p>
            <a:r>
              <a:rPr lang="en-CA" smtClean="0"/>
              <a:t>http://www.acecars-stives.co.uk/KEY.png</a:t>
            </a:r>
          </a:p>
          <a:p>
            <a:r>
              <a:rPr lang="en-CA" smtClean="0"/>
              <a:t>http://www.thewritingnut.com/wp-content/uploads/2011/04/key-737977.jpg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068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http://www.inc.com/uploaded_files/image/speed_950x633_21177.jpg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722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http://www.registrycleanerz.com/wp-content/uploads/articles/original/slow.gif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72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http://blog.pagerduty.com/wp-content/uploads/sorting-lego.jpg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http://upload.wikimedia.org/wikipedia/fi/archive/8/88/20081004233614!Changesonebowie.jpg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20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http://i44.photobucket.com/albums/f31/Edd_S/pair_1.jpg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47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http://www.linux-support.com/cms/wp-content/uploads/2012/04/ghostbsd-2.5.jpg</a:t>
            </a:r>
          </a:p>
          <a:p>
            <a:r>
              <a:rPr lang="en-US" dirty="0" smtClean="0"/>
              <a:t>http://adoptanegotiator.org/wp-content/uploads/2012/11/0.5.jpg</a:t>
            </a:r>
          </a:p>
          <a:p>
            <a:r>
              <a:rPr lang="en-US" dirty="0" smtClean="0"/>
              <a:t>http://1.bp.blogspot.com/-6wndQyn5nY8/T2DJLw35oBI/AAAAAAAACgo/jQHHWEEs4Mw/s1600/PiPoster.jpg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07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http://www.awardstudio.com/webdocs/photos/XR-282_SECOND_PLACE1.jpg</a:t>
            </a:r>
          </a:p>
          <a:p>
            <a:r>
              <a:rPr lang="en-US" dirty="0" smtClean="0"/>
              <a:t>http://www.thepigbarbq.com/_img/blue-ribbons.gif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30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http://2.bp.blogspot.com/-nb0t3veX4ls/UEqBy50tnNI/AAAAAAAAFds/Ae80JcqOzs8/s1600/equality2.gif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47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http://www.k-international.com/blog/wp-content/uploads/2011/08/Higher-Priority.jpg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2FDB58-95F8-4995-92C6-EC60786CE43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17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0638C-16FA-47CE-A599-2A885BE203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59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0F6E8-D224-476F-AD5D-1305E5C051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2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4BC521-09F6-46D1-BFD6-122CD2CBA5E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26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AA1550-B2B9-4E54-9626-BAE2AC02BC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2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E72CD-ED33-40A3-A258-1D4DCA77DCC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9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1B4B8-0C07-43ED-B5BE-8F67E02A87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69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BAE766-A15D-499B-899D-BC31A734AB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7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D4EECC-AA48-4EF4-BF81-92FCDBB3A8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38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A0C815-3D37-4703-A8AE-4A803D4C82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28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428728-773D-4608-B446-6F1D69DB3F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7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A9D67-CB6B-4095-89EB-5D9E401F5C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82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FC6D6FE-FFFE-4EB3-9385-891124BD877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tx1"/>
          </a:solidFill>
          <a:latin typeface="Gill Sans MT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9pPr>
    </p:titleStyle>
    <p:bodyStyle>
      <a:lvl1pPr marL="342900" indent="-342900" algn="ctr" rtl="0" eaLnBrk="1" fontAlgn="base" hangingPunct="1">
        <a:spcBef>
          <a:spcPct val="20000"/>
        </a:spcBef>
        <a:spcAft>
          <a:spcPct val="0"/>
        </a:spcAft>
        <a:buFont typeface="Arial" charset="0"/>
        <a:defRPr sz="4800" kern="1200">
          <a:solidFill>
            <a:schemeClr val="tx1"/>
          </a:solidFill>
          <a:latin typeface="Gill Sans MT" pitchFamily="34" charset="0"/>
          <a:ea typeface="+mn-ea"/>
          <a:cs typeface="+mn-cs"/>
        </a:defRPr>
      </a:lvl1pPr>
      <a:lvl2pPr marL="1028700" indent="-571500" algn="ctr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4000" kern="1200">
          <a:solidFill>
            <a:schemeClr val="tx1"/>
          </a:solidFill>
          <a:latin typeface="Gill Sans MT" pitchFamily="34" charset="0"/>
          <a:ea typeface="+mn-ea"/>
          <a:cs typeface="+mn-cs"/>
        </a:defRPr>
      </a:lvl2pPr>
      <a:lvl3pPr marL="1485900" indent="-571500" algn="ctr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600" kern="1200">
          <a:solidFill>
            <a:schemeClr val="tx1"/>
          </a:solidFill>
          <a:latin typeface="Gill Sans MT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ill Sans MT" pitchFamily="34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ill Sans M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DS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3886200"/>
            <a:ext cx="7086600" cy="17526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Standard Template Library: Associative Containers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  <a:defRPr/>
            </a:pPr>
            <a:r>
              <a:rPr lang="en-US" sz="2800" i="1" dirty="0" smtClean="0"/>
              <a:t>second </a:t>
            </a:r>
            <a:r>
              <a:rPr lang="en-US" sz="2800" dirty="0"/>
              <a:t>‘s data type will be of the second template parameter</a:t>
            </a:r>
          </a:p>
          <a:p>
            <a:pPr marL="1371600" lvl="3" indent="0" algn="ctr">
              <a:buNone/>
              <a:defRPr/>
            </a:pPr>
            <a:r>
              <a:rPr lang="en-US" sz="2800" dirty="0"/>
              <a:t>e.g. </a:t>
            </a:r>
            <a:r>
              <a:rPr lang="en-US" sz="2800" i="1" dirty="0"/>
              <a:t>float </a:t>
            </a:r>
            <a:r>
              <a:rPr lang="en-US" sz="2800" dirty="0"/>
              <a:t>in the preceding example</a:t>
            </a:r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571949"/>
            <a:ext cx="1847850" cy="299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366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pair Comparison</a:t>
            </a:r>
          </a:p>
        </p:txBody>
      </p:sp>
      <p:sp>
        <p:nvSpPr>
          <p:cNvPr id="355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Two </a:t>
            </a:r>
            <a:r>
              <a:rPr lang="en-US" i="1" dirty="0" smtClean="0"/>
              <a:t>pairs</a:t>
            </a:r>
            <a:r>
              <a:rPr lang="en-US" dirty="0" smtClean="0"/>
              <a:t> are equal if both values are equal</a:t>
            </a:r>
          </a:p>
          <a:p>
            <a:pPr eaLnBrk="1" hangingPunct="1">
              <a:defRPr/>
            </a:pPr>
            <a:endParaRPr lang="en-US" dirty="0" smtClean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758045"/>
            <a:ext cx="6953250" cy="233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304800"/>
            <a:ext cx="4800600" cy="5811043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 smtClean="0"/>
              <a:t>If two </a:t>
            </a:r>
            <a:r>
              <a:rPr lang="en-US" i="1" dirty="0" smtClean="0"/>
              <a:t>pairs</a:t>
            </a:r>
            <a:r>
              <a:rPr lang="en-US" dirty="0" smtClean="0"/>
              <a:t> are unequal, the individual values are compared (</a:t>
            </a:r>
            <a:r>
              <a:rPr lang="en-US" i="1" dirty="0" smtClean="0"/>
              <a:t>first</a:t>
            </a:r>
            <a:r>
              <a:rPr lang="en-US" dirty="0" smtClean="0"/>
              <a:t> against </a:t>
            </a:r>
            <a:r>
              <a:rPr lang="en-US" i="1" dirty="0" smtClean="0"/>
              <a:t>first</a:t>
            </a:r>
            <a:r>
              <a:rPr lang="en-US" dirty="0" smtClean="0"/>
              <a:t>), with the </a:t>
            </a:r>
            <a:r>
              <a:rPr lang="en-US" i="1" dirty="0" smtClean="0"/>
              <a:t>first </a:t>
            </a:r>
            <a:r>
              <a:rPr lang="en-US" dirty="0" smtClean="0"/>
              <a:t>fields being of higher priority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691" y="2057400"/>
            <a:ext cx="40386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730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make_pair()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4400" dirty="0" smtClean="0"/>
              <a:t>There is a function provided for convenience to create </a:t>
            </a:r>
            <a:r>
              <a:rPr lang="en-US" sz="4400" i="1" dirty="0" smtClean="0"/>
              <a:t>pairs</a:t>
            </a:r>
            <a:r>
              <a:rPr lang="en-US" sz="4400" dirty="0" smtClean="0"/>
              <a:t> easily: </a:t>
            </a:r>
            <a:r>
              <a:rPr lang="en-US" sz="4400" i="1" dirty="0" err="1" smtClean="0"/>
              <a:t>make_pair</a:t>
            </a:r>
            <a:r>
              <a:rPr lang="en-US" sz="4400" i="1" dirty="0" smtClean="0"/>
              <a:t>()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2" t="34401" r="21201" b="34398"/>
          <a:stretch/>
        </p:blipFill>
        <p:spPr bwMode="auto">
          <a:xfrm>
            <a:off x="2286000" y="3886200"/>
            <a:ext cx="4513385" cy="234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79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354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4000" dirty="0" smtClean="0"/>
              <a:t>e.g.</a:t>
            </a:r>
            <a:r>
              <a:rPr lang="en-US" sz="4000" i="1" dirty="0" smtClean="0"/>
              <a:t> </a:t>
            </a:r>
            <a:r>
              <a:rPr lang="en-US" sz="4000" i="1" dirty="0" err="1" smtClean="0"/>
              <a:t>make_pair</a:t>
            </a:r>
            <a:r>
              <a:rPr lang="en-US" sz="4000" i="1" dirty="0" smtClean="0"/>
              <a:t>(4, “</a:t>
            </a:r>
            <a:r>
              <a:rPr lang="en-US" sz="4000" i="1" dirty="0" err="1" smtClean="0"/>
              <a:t>fred</a:t>
            </a:r>
            <a:r>
              <a:rPr lang="en-US" sz="4000" i="1" dirty="0" smtClean="0"/>
              <a:t>”) </a:t>
            </a:r>
            <a:r>
              <a:rPr lang="en-US" sz="4000" dirty="0" smtClean="0"/>
              <a:t>will create a pair where </a:t>
            </a:r>
            <a:r>
              <a:rPr lang="en-US" sz="4000" i="1" dirty="0" smtClean="0"/>
              <a:t>first</a:t>
            </a:r>
            <a:r>
              <a:rPr lang="en-US" sz="4000" dirty="0" smtClean="0"/>
              <a:t> will be 4 and </a:t>
            </a:r>
            <a:r>
              <a:rPr lang="en-US" sz="4000" i="1" dirty="0" smtClean="0"/>
              <a:t>second </a:t>
            </a:r>
            <a:r>
              <a:rPr lang="en-US" sz="4000" dirty="0" smtClean="0"/>
              <a:t>will be “</a:t>
            </a:r>
            <a:r>
              <a:rPr lang="en-US" sz="4000" dirty="0" err="1" smtClean="0"/>
              <a:t>fred</a:t>
            </a:r>
            <a:r>
              <a:rPr lang="en-US" sz="4000" dirty="0" smtClean="0"/>
              <a:t>”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918" y="4038600"/>
            <a:ext cx="4511675" cy="234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5943600" cy="5745163"/>
          </a:xfrm>
        </p:spPr>
        <p:txBody>
          <a:bodyPr/>
          <a:lstStyle/>
          <a:p>
            <a:r>
              <a:rPr lang="en-US" dirty="0"/>
              <a:t>It’s important to make sure that the data types for the two parameters are unambiguous, since you might end up with a different result than you want</a:t>
            </a:r>
          </a:p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036" y="2057400"/>
            <a:ext cx="2670914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694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Why are </a:t>
            </a:r>
            <a:r>
              <a:rPr lang="en-US" sz="4000" i="1" smtClean="0"/>
              <a:t>pairs</a:t>
            </a:r>
            <a:r>
              <a:rPr lang="en-US" sz="4000" smtClean="0"/>
              <a:t> useful in the STL?</a:t>
            </a:r>
          </a:p>
        </p:txBody>
      </p:sp>
      <p:sp>
        <p:nvSpPr>
          <p:cNvPr id="356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 eaLnBrk="1" hangingPunct="1">
              <a:defRPr/>
            </a:pPr>
            <a:r>
              <a:rPr lang="en-US" dirty="0" smtClean="0"/>
              <a:t>Two reasons:</a:t>
            </a:r>
          </a:p>
          <a:p>
            <a:pPr marL="990600" lvl="1" indent="-533400" eaLnBrk="1" hangingPunct="1">
              <a:buFont typeface="Wingdings" pitchFamily="2" charset="2"/>
              <a:buAutoNum type="arabicPeriod"/>
              <a:defRPr/>
            </a:pPr>
            <a:r>
              <a:rPr lang="en-US" dirty="0" smtClean="0"/>
              <a:t>It makes it possible to easily return two items from a function.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900948"/>
            <a:ext cx="1809750" cy="219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900948"/>
            <a:ext cx="1809750" cy="219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z="4000" dirty="0" smtClean="0"/>
          </a:p>
        </p:txBody>
      </p:sp>
      <p:sp>
        <p:nvSpPr>
          <p:cNvPr id="356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eaLnBrk="1" hangingPunct="1">
              <a:buNone/>
              <a:defRPr/>
            </a:pPr>
            <a:r>
              <a:rPr lang="en-US" dirty="0" smtClean="0"/>
              <a:t>2. It allows you to pair up related data for storage in a container like a </a:t>
            </a:r>
            <a:r>
              <a:rPr lang="en-US" i="1" dirty="0" smtClean="0"/>
              <a:t>map</a:t>
            </a:r>
            <a:r>
              <a:rPr lang="en-US" dirty="0" smtClean="0"/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523795"/>
            <a:ext cx="5929312" cy="2974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637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943600" cy="4525963"/>
          </a:xfrm>
        </p:spPr>
        <p:txBody>
          <a:bodyPr>
            <a:normAutofit/>
          </a:bodyPr>
          <a:lstStyle/>
          <a:p>
            <a:pPr marL="609600" indent="-609600" eaLnBrk="1" hangingPunct="1">
              <a:defRPr/>
            </a:pPr>
            <a:r>
              <a:rPr lang="en-US" dirty="0" smtClean="0"/>
              <a:t>We’ll look at the application of the first reason first in the context of a </a:t>
            </a:r>
            <a:r>
              <a:rPr lang="en-US" i="1" dirty="0" smtClean="0"/>
              <a:t>set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038600"/>
            <a:ext cx="1811337" cy="219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143000"/>
            <a:ext cx="1809750" cy="219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637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Another STL Template: Set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A </a:t>
            </a:r>
            <a:r>
              <a:rPr lang="en-US" i="1" dirty="0" smtClean="0"/>
              <a:t>set</a:t>
            </a:r>
            <a:r>
              <a:rPr lang="en-US" dirty="0" smtClean="0"/>
              <a:t> contains unique values that are sorted by the values themselves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787919"/>
            <a:ext cx="3877541" cy="2908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So Far ...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We’ve looked at </a:t>
            </a:r>
          </a:p>
          <a:p>
            <a:pPr eaLnBrk="1" hangingPunct="1">
              <a:defRPr/>
            </a:pPr>
            <a:r>
              <a:rPr lang="en-US" dirty="0" smtClean="0"/>
              <a:t>a subset of the STL</a:t>
            </a:r>
          </a:p>
          <a:p>
            <a:pPr eaLnBrk="1" hangingPunct="1">
              <a:defRPr/>
            </a:pP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352800"/>
            <a:ext cx="300037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>
            <a:normAutofit/>
          </a:bodyPr>
          <a:lstStyle/>
          <a:p>
            <a:pPr marL="457200" lvl="1" indent="0" eaLnBrk="1" hangingPunct="1">
              <a:buNone/>
              <a:defRPr/>
            </a:pPr>
            <a:r>
              <a:rPr lang="en-US" dirty="0" smtClean="0"/>
              <a:t>Duplicates are not allowed</a:t>
            </a:r>
          </a:p>
          <a:p>
            <a:pPr marL="457200" lvl="1" indent="0" eaLnBrk="1" hangingPunct="1">
              <a:buNone/>
              <a:defRPr/>
            </a:pPr>
            <a:endParaRPr lang="en-US" dirty="0"/>
          </a:p>
          <a:p>
            <a:pPr marL="457200" lvl="1" indent="0" eaLnBrk="1" hangingPunct="1">
              <a:buNone/>
              <a:defRPr/>
            </a:pPr>
            <a:endParaRPr lang="en-US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476500"/>
            <a:ext cx="422910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70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You need to have some way of comparing the items to allow for the sorting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038600"/>
            <a:ext cx="327660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704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Less Randomness</a:t>
            </a:r>
          </a:p>
        </p:txBody>
      </p:sp>
      <p:sp>
        <p:nvSpPr>
          <p:cNvPr id="358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mtClean="0"/>
              <a:t>The </a:t>
            </a:r>
            <a:r>
              <a:rPr lang="en-US" i="1" smtClean="0"/>
              <a:t>set </a:t>
            </a:r>
            <a:r>
              <a:rPr lang="en-US" smtClean="0"/>
              <a:t>is far more rigid than the other containers we’ve seen so far:</a:t>
            </a:r>
          </a:p>
          <a:p>
            <a:pPr marL="457200" lvl="1" indent="0" eaLnBrk="1" hangingPunct="1">
              <a:buNone/>
              <a:defRPr/>
            </a:pPr>
            <a:r>
              <a:rPr lang="en-US" smtClean="0"/>
              <a:t>You can’t randomly access the items</a:t>
            </a:r>
          </a:p>
          <a:p>
            <a:pPr marL="457200" lvl="1" indent="0" eaLnBrk="1" hangingPunct="1">
              <a:buNone/>
              <a:defRPr/>
            </a:pPr>
            <a:r>
              <a:rPr lang="en-US" smtClean="0"/>
              <a:t>You can’t directly change the items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5638800"/>
            <a:ext cx="1323975" cy="106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4" y="5257800"/>
            <a:ext cx="1323975" cy="106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48" y="3048000"/>
            <a:ext cx="1133665" cy="907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744909"/>
            <a:ext cx="1323975" cy="106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783" y="5436290"/>
            <a:ext cx="1323975" cy="106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257799"/>
            <a:ext cx="1323975" cy="106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048000"/>
            <a:ext cx="1323975" cy="106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What?  You can’t change the items???</a:t>
            </a:r>
          </a:p>
        </p:txBody>
      </p:sp>
      <p:sp>
        <p:nvSpPr>
          <p:cNvPr id="3594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953000" cy="45259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mtClean="0"/>
              <a:t>You can’t </a:t>
            </a:r>
            <a:r>
              <a:rPr lang="en-US" b="1" smtClean="0"/>
              <a:t>directly </a:t>
            </a:r>
            <a:r>
              <a:rPr lang="en-US" smtClean="0"/>
              <a:t>change the items (due to the way that it's usually implemented)</a:t>
            </a:r>
          </a:p>
          <a:p>
            <a:pPr eaLnBrk="1" hangingPunct="1">
              <a:defRPr/>
            </a:pPr>
            <a:endParaRPr lang="en-US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009" y="2209800"/>
            <a:ext cx="36068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To change a value in a </a:t>
            </a:r>
            <a:r>
              <a:rPr lang="en-US" i="1"/>
              <a:t>set</a:t>
            </a:r>
            <a:r>
              <a:rPr lang="en-US"/>
              <a:t>:</a:t>
            </a:r>
          </a:p>
          <a:p>
            <a:pPr marL="1200150" lvl="1" indent="-742950">
              <a:buFont typeface="+mj-lt"/>
              <a:buAutoNum type="arabicPeriod"/>
              <a:defRPr/>
            </a:pPr>
            <a:r>
              <a:rPr lang="en-US"/>
              <a:t>delete the old element, and then</a:t>
            </a:r>
          </a:p>
          <a:p>
            <a:pPr marL="1200150" lvl="1" indent="-742950">
              <a:buFont typeface="+mj-lt"/>
              <a:buAutoNum type="arabicPeriod"/>
              <a:defRPr/>
            </a:pPr>
            <a:r>
              <a:rPr lang="en-US"/>
              <a:t>insert the newly changed value</a:t>
            </a:r>
          </a:p>
          <a:p>
            <a:endParaRPr lang="en-CA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210050"/>
            <a:ext cx="14668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210050"/>
            <a:ext cx="1676400" cy="1580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256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Value Comparisons</a:t>
            </a:r>
          </a:p>
        </p:txBody>
      </p:sp>
      <p:sp>
        <p:nvSpPr>
          <p:cNvPr id="36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smtClean="0"/>
              <a:t>You must be able to compare the items you are storing in the </a:t>
            </a:r>
            <a:r>
              <a:rPr lang="en-US" sz="2800" i="1" smtClean="0"/>
              <a:t>set</a:t>
            </a:r>
          </a:p>
          <a:p>
            <a:pPr eaLnBrk="1" hangingPunct="1">
              <a:defRPr/>
            </a:pPr>
            <a:r>
              <a:rPr lang="en-US" sz="2800" smtClean="0"/>
              <a:t>The default comparison is </a:t>
            </a:r>
            <a:r>
              <a:rPr lang="en-US" sz="2800" i="1" smtClean="0"/>
              <a:t>less</a:t>
            </a:r>
            <a:endParaRPr lang="en-US" sz="280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3505200"/>
            <a:ext cx="456247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3614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334000" cy="4525963"/>
          </a:xfrm>
        </p:spPr>
        <p:txBody>
          <a:bodyPr/>
          <a:lstStyle/>
          <a:p>
            <a:pPr marL="457200" lvl="1" indent="0" eaLnBrk="1" hangingPunct="1">
              <a:buNone/>
              <a:defRPr/>
            </a:pPr>
            <a:r>
              <a:rPr lang="en-US" smtClean="0"/>
              <a:t>If you are storing primitive data types, </a:t>
            </a:r>
            <a:r>
              <a:rPr lang="en-US" i="1" smtClean="0"/>
              <a:t>less </a:t>
            </a:r>
            <a:r>
              <a:rPr lang="en-US" smtClean="0"/>
              <a:t>already exists</a:t>
            </a:r>
          </a:p>
          <a:p>
            <a:pPr marL="457200" lvl="1" indent="0" eaLnBrk="1" hangingPunct="1">
              <a:buNone/>
              <a:defRPr/>
            </a:pPr>
            <a:endParaRPr lang="en-US" smtClean="0"/>
          </a:p>
          <a:p>
            <a:pPr marL="457200" lvl="1" indent="0" eaLnBrk="1" hangingPunct="1">
              <a:buNone/>
              <a:defRPr/>
            </a:pPr>
            <a:r>
              <a:rPr lang="en-US" smtClean="0"/>
              <a:t>If you are storing classes, </a:t>
            </a:r>
            <a:r>
              <a:rPr lang="en-US" i="1" smtClean="0"/>
              <a:t>operator&lt; </a:t>
            </a:r>
            <a:r>
              <a:rPr lang="en-US" smtClean="0"/>
              <a:t>must exist as an overloaded operator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590800"/>
            <a:ext cx="3357028" cy="251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82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Instantiating a </a:t>
            </a:r>
            <a:r>
              <a:rPr lang="en-US" i="1" smtClean="0"/>
              <a:t>set</a:t>
            </a:r>
            <a:endParaRPr lang="en-US" smtClean="0"/>
          </a:p>
        </p:txBody>
      </p:sp>
      <p:sp>
        <p:nvSpPr>
          <p:cNvPr id="3635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e.g. set&lt;</a:t>
            </a:r>
            <a:r>
              <a:rPr lang="en-US" dirty="0" err="1" smtClean="0"/>
              <a:t>MyClass</a:t>
            </a:r>
            <a:r>
              <a:rPr lang="en-US" dirty="0" smtClean="0"/>
              <a:t>&gt; </a:t>
            </a:r>
            <a:r>
              <a:rPr lang="en-US" dirty="0" err="1" smtClean="0"/>
              <a:t>coll</a:t>
            </a:r>
            <a:r>
              <a:rPr lang="en-US" dirty="0" smtClean="0"/>
              <a:t>; is a set of </a:t>
            </a:r>
            <a:r>
              <a:rPr lang="en-US" dirty="0" err="1" smtClean="0"/>
              <a:t>MyClass</a:t>
            </a:r>
            <a:r>
              <a:rPr lang="en-US" dirty="0" smtClean="0"/>
              <a:t> </a:t>
            </a:r>
            <a:r>
              <a:rPr lang="en-US" smtClean="0"/>
              <a:t>called coll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marL="457200" lvl="1" indent="0" eaLnBrk="1" hangingPunct="1">
              <a:lnSpc>
                <a:spcPct val="90000"/>
              </a:lnSpc>
              <a:buNone/>
              <a:defRPr/>
            </a:pPr>
            <a:r>
              <a:rPr lang="en-US" dirty="0" smtClean="0"/>
              <a:t>It sorts using operator&lt;, which </a:t>
            </a:r>
            <a:r>
              <a:rPr lang="en-US" smtClean="0"/>
              <a:t>would need to be </a:t>
            </a:r>
            <a:r>
              <a:rPr lang="en-US" dirty="0" smtClean="0"/>
              <a:t>overloaded </a:t>
            </a:r>
            <a:r>
              <a:rPr lang="en-US" smtClean="0"/>
              <a:t>for MyClass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Inserting using the </a:t>
            </a:r>
            <a:r>
              <a:rPr lang="en-US" sz="4000" i="1" smtClean="0"/>
              <a:t>insert() </a:t>
            </a:r>
            <a:r>
              <a:rPr lang="en-US" sz="4000" smtClean="0"/>
              <a:t>Method</a:t>
            </a:r>
          </a:p>
        </p:txBody>
      </p:sp>
      <p:sp>
        <p:nvSpPr>
          <p:cNvPr id="364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mtClean="0"/>
              <a:t>The easiest way to insert an element into the set is to use </a:t>
            </a:r>
            <a:r>
              <a:rPr lang="en-US" i="1" smtClean="0"/>
              <a:t>insert(e)</a:t>
            </a:r>
            <a:r>
              <a:rPr lang="en-US" smtClean="0"/>
              <a:t>, where </a:t>
            </a:r>
            <a:r>
              <a:rPr lang="en-US" i="1" smtClean="0"/>
              <a:t>e </a:t>
            </a:r>
            <a:r>
              <a:rPr lang="en-US" smtClean="0"/>
              <a:t>is an object of the appropriate data type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876800"/>
            <a:ext cx="1676400" cy="157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01000" cy="2067338"/>
          </a:xfrm>
        </p:spPr>
        <p:txBody>
          <a:bodyPr/>
          <a:lstStyle/>
          <a:p>
            <a:pPr>
              <a:defRPr/>
            </a:pPr>
            <a:r>
              <a:rPr lang="en-US" sz="4000"/>
              <a:t>If the object to be inserted is already in the set, the insertion will </a:t>
            </a:r>
            <a:r>
              <a:rPr lang="en-US" sz="4000" smtClean="0"/>
              <a:t>fail</a:t>
            </a:r>
            <a:endParaRPr lang="en-US" sz="400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667539"/>
            <a:ext cx="40005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4191000"/>
            <a:ext cx="38862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defRPr/>
            </a:pPr>
            <a:r>
              <a:rPr lang="en-US" sz="3200">
                <a:latin typeface="Gill Sans MT" pitchFamily="34" charset="0"/>
              </a:rPr>
              <a:t>Why?  All elements of the set must be unique!</a:t>
            </a:r>
          </a:p>
          <a:p>
            <a:endParaRPr lang="en-CA" sz="3200">
              <a:latin typeface="Gill Sans MT" pitchFamily="34" charset="0"/>
            </a:endParaRP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65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273" y="326592"/>
            <a:ext cx="8229600" cy="4525963"/>
          </a:xfrm>
        </p:spPr>
        <p:txBody>
          <a:bodyPr/>
          <a:lstStyle/>
          <a:p>
            <a:r>
              <a:rPr lang="en-US" dirty="0"/>
              <a:t>The vector, </a:t>
            </a:r>
            <a:r>
              <a:rPr lang="en-US" dirty="0" err="1"/>
              <a:t>deque</a:t>
            </a:r>
            <a:r>
              <a:rPr lang="en-US" dirty="0"/>
              <a:t>, and list templates are what are called “sequence containers”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73" y="2971800"/>
            <a:ext cx="5715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889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Return Value from </a:t>
            </a:r>
            <a:r>
              <a:rPr lang="en-US" i="1" smtClean="0"/>
              <a:t>insert(e)</a:t>
            </a:r>
            <a:endParaRPr lang="en-US" smtClean="0"/>
          </a:p>
        </p:txBody>
      </p:sp>
      <p:sp>
        <p:nvSpPr>
          <p:cNvPr id="365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smtClean="0"/>
              <a:t>The return value from </a:t>
            </a:r>
            <a:r>
              <a:rPr lang="en-US" sz="2800" i="1" smtClean="0"/>
              <a:t>insert(e) </a:t>
            </a:r>
            <a:r>
              <a:rPr lang="en-US" sz="2800" smtClean="0"/>
              <a:t>returns a </a:t>
            </a:r>
            <a:r>
              <a:rPr lang="en-US" sz="2800" i="1" smtClean="0"/>
              <a:t>pair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smtClean="0"/>
              <a:t>Why?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/>
              <a:t>It is desirable to return an iterator so you can tell where the item you just inserted is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/>
              <a:t>It is also desirable to know whether the insertion succeeded or not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122420"/>
            <a:ext cx="3419475" cy="2735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381000"/>
            <a:ext cx="5181600" cy="574516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600" smtClean="0"/>
              <a:t>In the </a:t>
            </a:r>
            <a:r>
              <a:rPr lang="en-US" sz="3600" i="1" smtClean="0"/>
              <a:t>pair, </a:t>
            </a:r>
            <a:r>
              <a:rPr lang="en-US" sz="3600" smtClean="0"/>
              <a:t>the </a:t>
            </a:r>
            <a:r>
              <a:rPr lang="en-US" sz="3600" i="1" smtClean="0"/>
              <a:t>first </a:t>
            </a:r>
            <a:r>
              <a:rPr lang="en-US" sz="3600" smtClean="0"/>
              <a:t>field contains an iterator and the </a:t>
            </a:r>
            <a:r>
              <a:rPr lang="en-US" sz="3600" i="1" smtClean="0"/>
              <a:t>second </a:t>
            </a:r>
            <a:r>
              <a:rPr lang="en-US" sz="3600" smtClean="0"/>
              <a:t>field contains the status as a bool (true or false)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80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80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smtClean="0"/>
              <a:t>Checking to see if the insertion succeeded: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800" smtClean="0"/>
          </a:p>
          <a:p>
            <a:pPr marL="457200" lvl="1" indent="0" eaLnBrk="1" hangingPunct="1">
              <a:lnSpc>
                <a:spcPct val="90000"/>
              </a:lnSpc>
              <a:buNone/>
              <a:defRPr/>
            </a:pPr>
            <a:r>
              <a:rPr lang="en-US" sz="2400" smtClean="0"/>
              <a:t>e.g. if( c.insert(3.3).second == true )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80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667000"/>
            <a:ext cx="30289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525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Deleting a Single Item from the Set</a:t>
            </a:r>
          </a:p>
        </p:txBody>
      </p:sp>
      <p:sp>
        <p:nvSpPr>
          <p:cNvPr id="3665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029200" cy="4525963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smtClean="0"/>
              <a:t>Use </a:t>
            </a:r>
            <a:r>
              <a:rPr lang="en-US" i="1" smtClean="0"/>
              <a:t>erase(e) </a:t>
            </a:r>
            <a:r>
              <a:rPr lang="en-US" smtClean="0"/>
              <a:t>or </a:t>
            </a:r>
            <a:r>
              <a:rPr lang="en-US" i="1" smtClean="0"/>
              <a:t>erase(iter)</a:t>
            </a:r>
          </a:p>
          <a:p>
            <a:pPr eaLnBrk="1" hangingPunct="1">
              <a:defRPr/>
            </a:pPr>
            <a:endParaRPr lang="en-US" i="1" smtClean="0"/>
          </a:p>
          <a:p>
            <a:pPr marL="457200" lvl="1" indent="0" eaLnBrk="1" hangingPunct="1">
              <a:buNone/>
              <a:defRPr/>
            </a:pPr>
            <a:r>
              <a:rPr lang="en-US" i="1" smtClean="0"/>
              <a:t>e </a:t>
            </a:r>
            <a:r>
              <a:rPr lang="en-US" smtClean="0"/>
              <a:t>would be a value already in the list</a:t>
            </a:r>
          </a:p>
          <a:p>
            <a:pPr marL="457200" lvl="1" indent="0" eaLnBrk="1" hangingPunct="1">
              <a:buNone/>
              <a:defRPr/>
            </a:pPr>
            <a:endParaRPr lang="en-US" smtClean="0"/>
          </a:p>
          <a:p>
            <a:pPr marL="457200" lvl="1" indent="0" eaLnBrk="1" hangingPunct="1">
              <a:buNone/>
              <a:defRPr/>
            </a:pPr>
            <a:r>
              <a:rPr lang="en-US" i="1" smtClean="0"/>
              <a:t>iter </a:t>
            </a:r>
            <a:r>
              <a:rPr lang="en-US" smtClean="0"/>
              <a:t>would be an iterator</a:t>
            </a:r>
            <a:endParaRPr lang="en-US" i="1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1828800"/>
            <a:ext cx="3489621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8600"/>
            <a:ext cx="5334000" cy="58975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mtClean="0"/>
              <a:t>It returns the number of items erased (0 or 1)</a:t>
            </a:r>
          </a:p>
          <a:p>
            <a:pPr eaLnBrk="1" hangingPunct="1">
              <a:defRPr/>
            </a:pPr>
            <a:endParaRPr lang="en-US" smtClean="0"/>
          </a:p>
          <a:p>
            <a:pPr eaLnBrk="1" hangingPunct="1">
              <a:defRPr/>
            </a:pPr>
            <a:r>
              <a:rPr lang="en-US" smtClean="0"/>
              <a:t>Unlike other STL methods, it is </a:t>
            </a:r>
            <a:r>
              <a:rPr lang="en-US" b="1" smtClean="0"/>
              <a:t>not </a:t>
            </a:r>
            <a:r>
              <a:rPr lang="en-US" smtClean="0"/>
              <a:t>called </a:t>
            </a:r>
            <a:r>
              <a:rPr lang="en-US" i="1" smtClean="0"/>
              <a:t>remove()</a:t>
            </a:r>
            <a:endParaRPr lang="en-US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63" y="11430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443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Deleting Everything From A Set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Use clear()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048000"/>
            <a:ext cx="53340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Something About </a:t>
            </a:r>
            <a:r>
              <a:rPr lang="en-US" i="1" smtClean="0"/>
              <a:t>set </a:t>
            </a:r>
            <a:r>
              <a:rPr lang="en-US" smtClean="0"/>
              <a:t>Iterators</a:t>
            </a:r>
          </a:p>
        </p:txBody>
      </p:sp>
      <p:sp>
        <p:nvSpPr>
          <p:cNvPr id="371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All values “pointed to” by </a:t>
            </a:r>
            <a:r>
              <a:rPr lang="en-US" i="1" smtClean="0"/>
              <a:t>set </a:t>
            </a:r>
            <a:r>
              <a:rPr lang="en-US" smtClean="0"/>
              <a:t>iterators are const</a:t>
            </a:r>
          </a:p>
          <a:p>
            <a:pPr lvl="1" eaLnBrk="1" hangingPunct="1">
              <a:defRPr/>
            </a:pPr>
            <a:r>
              <a:rPr lang="en-US" smtClean="0"/>
              <a:t>You can dereference the iterator but don’t try to change the value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72000"/>
            <a:ext cx="3200400" cy="213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OK, Why Use a </a:t>
            </a:r>
            <a:r>
              <a:rPr lang="en-US" i="1" smtClean="0"/>
              <a:t>set?</a:t>
            </a:r>
            <a:endParaRPr lang="en-US" smtClean="0"/>
          </a:p>
        </p:txBody>
      </p:sp>
      <p:sp>
        <p:nvSpPr>
          <p:cNvPr id="3696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It’s optimized for fast searching</a:t>
            </a:r>
          </a:p>
          <a:p>
            <a:pPr eaLnBrk="1" hangingPunct="1">
              <a:defRPr/>
            </a:pPr>
            <a:endParaRPr lang="en-US" sz="3600" smtClean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409" y="2400300"/>
            <a:ext cx="59436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mtClean="0"/>
              <a:t>But </a:t>
            </a:r>
            <a:r>
              <a:rPr lang="en-US" dirty="0" smtClean="0"/>
              <a:t>what if you want duplicate values in your </a:t>
            </a:r>
            <a:r>
              <a:rPr lang="en-US" i="1" dirty="0" smtClean="0"/>
              <a:t>set</a:t>
            </a:r>
            <a:r>
              <a:rPr lang="en-US" dirty="0" smtClean="0"/>
              <a:t>???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352800"/>
            <a:ext cx="5646269" cy="314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234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Multiset</a:t>
            </a:r>
          </a:p>
        </p:txBody>
      </p:sp>
      <p:sp>
        <p:nvSpPr>
          <p:cNvPr id="3727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 eaLnBrk="1" hangingPunct="1">
              <a:defRPr/>
            </a:pPr>
            <a:r>
              <a:rPr lang="en-US" smtClean="0"/>
              <a:t>Multiset: a set + </a:t>
            </a:r>
            <a:r>
              <a:rPr lang="en-US" dirty="0" smtClean="0"/>
              <a:t>you can have </a:t>
            </a:r>
            <a:r>
              <a:rPr lang="en-US" smtClean="0"/>
              <a:t>duplicate values</a:t>
            </a:r>
            <a:endParaRPr lang="en-US" i="1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199209"/>
            <a:ext cx="5334000" cy="3658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Useful </a:t>
            </a:r>
            <a:r>
              <a:rPr lang="en-US" i="1" smtClean="0"/>
              <a:t>set</a:t>
            </a:r>
            <a:r>
              <a:rPr lang="en-US" smtClean="0"/>
              <a:t> and </a:t>
            </a:r>
            <a:r>
              <a:rPr lang="en-US" i="1" smtClean="0"/>
              <a:t>multiset </a:t>
            </a:r>
            <a:r>
              <a:rPr lang="en-US" smtClean="0"/>
              <a:t>Methods</a:t>
            </a:r>
          </a:p>
        </p:txBody>
      </p:sp>
      <p:sp>
        <p:nvSpPr>
          <p:cNvPr id="3706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8768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i="1" dirty="0" smtClean="0"/>
              <a:t>find(</a:t>
            </a:r>
            <a:r>
              <a:rPr lang="en-US" sz="2800" i="1" dirty="0" err="1" smtClean="0"/>
              <a:t>elem</a:t>
            </a:r>
            <a:r>
              <a:rPr lang="en-US" sz="2800" i="1" dirty="0" smtClean="0"/>
              <a:t>)</a:t>
            </a:r>
            <a:r>
              <a:rPr lang="en-US" sz="2800" dirty="0" smtClean="0"/>
              <a:t> returns an iterator to the first element with value </a:t>
            </a:r>
            <a:r>
              <a:rPr lang="en-US" sz="2800" i="1" dirty="0" err="1" smtClean="0"/>
              <a:t>elem</a:t>
            </a:r>
            <a:r>
              <a:rPr lang="en-US" sz="2800" dirty="0" smtClean="0"/>
              <a:t> or it returns </a:t>
            </a:r>
            <a:r>
              <a:rPr lang="en-US" sz="2800" i="1" smtClean="0"/>
              <a:t>end()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800" i="1"/>
          </a:p>
          <a:p>
            <a:pPr eaLnBrk="1" hangingPunct="1">
              <a:lnSpc>
                <a:spcPct val="80000"/>
              </a:lnSpc>
              <a:defRPr/>
            </a:pPr>
            <a:endParaRPr lang="en-US" sz="2800" i="1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i="1" dirty="0" smtClean="0"/>
              <a:t>count(</a:t>
            </a:r>
            <a:r>
              <a:rPr lang="en-US" sz="2800" i="1" dirty="0" err="1" smtClean="0"/>
              <a:t>elem</a:t>
            </a:r>
            <a:r>
              <a:rPr lang="en-US" sz="2800" i="1" dirty="0" smtClean="0"/>
              <a:t>) </a:t>
            </a:r>
            <a:r>
              <a:rPr lang="en-US" sz="2800" dirty="0" smtClean="0"/>
              <a:t>returns the number of elements that </a:t>
            </a:r>
            <a:r>
              <a:rPr lang="en-US" sz="2800" smtClean="0"/>
              <a:t>equal </a:t>
            </a:r>
            <a:r>
              <a:rPr lang="en-US" sz="2800" i="1" smtClean="0"/>
              <a:t>elem</a:t>
            </a:r>
            <a:endParaRPr lang="en-US" sz="2800" i="1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581400"/>
            <a:ext cx="3200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990600"/>
            <a:ext cx="230505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Sequence Containers</a:t>
            </a:r>
          </a:p>
        </p:txBody>
      </p:sp>
      <p:sp>
        <p:nvSpPr>
          <p:cNvPr id="3502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800600" cy="4525963"/>
          </a:xfrm>
        </p:spPr>
        <p:txBody>
          <a:bodyPr/>
          <a:lstStyle/>
          <a:p>
            <a:pPr marL="457200" lvl="1" indent="0" eaLnBrk="1" hangingPunct="1">
              <a:buNone/>
              <a:defRPr/>
            </a:pPr>
            <a:r>
              <a:rPr lang="en-US" dirty="0" smtClean="0"/>
              <a:t>The order of the elements is mostly related to when they were inserted into the container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447800"/>
            <a:ext cx="3333750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i="1"/>
              <a:t>lower_bound(elem) </a:t>
            </a:r>
            <a:r>
              <a:rPr lang="en-US" sz="4000"/>
              <a:t>returns an iterator to the first element </a:t>
            </a:r>
            <a:r>
              <a:rPr lang="en-US" sz="4000" smtClean="0"/>
              <a:t>that doesn’t go after </a:t>
            </a:r>
            <a:r>
              <a:rPr lang="en-US" sz="4000" i="1"/>
              <a:t>elem</a:t>
            </a:r>
            <a:endParaRPr lang="en-US" sz="4000"/>
          </a:p>
          <a:p>
            <a:endParaRPr lang="en-CA" sz="4000" smtClean="0"/>
          </a:p>
          <a:p>
            <a:r>
              <a:rPr lang="en-CA" sz="4000" smtClean="0"/>
              <a:t>e.g. {10, 20, 30, 40, 50}</a:t>
            </a:r>
          </a:p>
          <a:p>
            <a:r>
              <a:rPr lang="en-CA" sz="4000" smtClean="0"/>
              <a:t>has a lower_bound(30) of </a:t>
            </a:r>
          </a:p>
          <a:p>
            <a:r>
              <a:rPr lang="en-CA" sz="4000" smtClean="0"/>
              <a:t>an iterator pointing to 30</a:t>
            </a:r>
            <a:endParaRPr lang="en-CA" sz="4000"/>
          </a:p>
        </p:txBody>
      </p:sp>
    </p:spTree>
    <p:extLst>
      <p:ext uri="{BB962C8B-B14F-4D97-AF65-F5344CB8AC3E}">
        <p14:creationId xmlns:p14="http://schemas.microsoft.com/office/powerpoint/2010/main" val="11796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4000" i="1" smtClean="0"/>
              <a:t>upper_bound(elem</a:t>
            </a:r>
            <a:r>
              <a:rPr lang="en-US" sz="4000" i="1"/>
              <a:t>) </a:t>
            </a:r>
            <a:r>
              <a:rPr lang="en-US" sz="4000"/>
              <a:t>returns an iterator to the first element whose key is greater than </a:t>
            </a:r>
            <a:r>
              <a:rPr lang="en-US" sz="4000" i="1"/>
              <a:t>elem</a:t>
            </a:r>
            <a:r>
              <a:rPr lang="en-US" sz="4000"/>
              <a:t>  </a:t>
            </a:r>
          </a:p>
          <a:p>
            <a:pPr>
              <a:lnSpc>
                <a:spcPct val="80000"/>
              </a:lnSpc>
              <a:defRPr/>
            </a:pPr>
            <a:endParaRPr lang="en-US" sz="4000" i="1"/>
          </a:p>
          <a:p>
            <a:r>
              <a:rPr lang="en-CA" sz="4000"/>
              <a:t>e.g. {10, 20, 30, 40, 50}</a:t>
            </a:r>
          </a:p>
          <a:p>
            <a:r>
              <a:rPr lang="en-CA" sz="4000"/>
              <a:t>has </a:t>
            </a:r>
            <a:r>
              <a:rPr lang="en-CA" sz="4000" smtClean="0"/>
              <a:t>an upper_bound(30</a:t>
            </a:r>
            <a:r>
              <a:rPr lang="en-CA" sz="4000"/>
              <a:t>) of </a:t>
            </a:r>
            <a:endParaRPr lang="en-CA" sz="4000" smtClean="0"/>
          </a:p>
          <a:p>
            <a:r>
              <a:rPr lang="en-CA" sz="4000" smtClean="0"/>
              <a:t>an iterator pointing to 40</a:t>
            </a:r>
            <a:endParaRPr lang="en-CA" sz="4000"/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810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3600" i="1" smtClean="0"/>
              <a:t>equal_range(elem</a:t>
            </a:r>
            <a:r>
              <a:rPr lang="en-US" sz="3600" i="1"/>
              <a:t>) </a:t>
            </a:r>
            <a:r>
              <a:rPr lang="en-US" sz="3600"/>
              <a:t>returns a pair of iterators that contain </a:t>
            </a:r>
            <a:r>
              <a:rPr lang="en-US" sz="3600" i="1"/>
              <a:t>lower_bound(elem) </a:t>
            </a:r>
            <a:r>
              <a:rPr lang="en-US" sz="3600"/>
              <a:t>and </a:t>
            </a:r>
            <a:r>
              <a:rPr lang="en-US" sz="3600" i="1"/>
              <a:t>upper_bound(elem)</a:t>
            </a:r>
            <a:endParaRPr lang="en-US" sz="3600"/>
          </a:p>
          <a:p>
            <a:pPr>
              <a:lnSpc>
                <a:spcPct val="80000"/>
              </a:lnSpc>
              <a:defRPr/>
            </a:pPr>
            <a:endParaRPr lang="en-US" i="1"/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864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i="1" smtClean="0"/>
              <a:t>set </a:t>
            </a:r>
            <a:r>
              <a:rPr lang="en-US" smtClean="0"/>
              <a:t>vs. </a:t>
            </a:r>
            <a:r>
              <a:rPr lang="en-US" i="1" smtClean="0"/>
              <a:t>multiset</a:t>
            </a:r>
          </a:p>
        </p:txBody>
      </p:sp>
      <p:sp>
        <p:nvSpPr>
          <p:cNvPr id="373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Implications of multiset:</a:t>
            </a:r>
          </a:p>
          <a:p>
            <a:pPr lvl="1" eaLnBrk="1" hangingPunct="1">
              <a:defRPr/>
            </a:pPr>
            <a:r>
              <a:rPr lang="en-US" i="1" smtClean="0"/>
              <a:t>count(elem) </a:t>
            </a:r>
            <a:r>
              <a:rPr lang="en-US" smtClean="0"/>
              <a:t>can now return a number greater than 1</a:t>
            </a:r>
          </a:p>
          <a:p>
            <a:pPr lvl="1" eaLnBrk="1" hangingPunct="1">
              <a:defRPr/>
            </a:pPr>
            <a:r>
              <a:rPr lang="en-US" i="1" smtClean="0"/>
              <a:t>insert(elem) </a:t>
            </a:r>
            <a:r>
              <a:rPr lang="en-US" smtClean="0"/>
              <a:t>will not fail because of duplicates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en-US" i="1"/>
              <a:t>erase(elem) </a:t>
            </a:r>
            <a:r>
              <a:rPr lang="en-US"/>
              <a:t>will erase </a:t>
            </a:r>
            <a:r>
              <a:rPr lang="en-US" b="1"/>
              <a:t>all </a:t>
            </a:r>
            <a:r>
              <a:rPr lang="en-US"/>
              <a:t>items with the same value as </a:t>
            </a:r>
            <a:r>
              <a:rPr lang="en-US" i="1"/>
              <a:t>elem </a:t>
            </a:r>
            <a:r>
              <a:rPr lang="en-US" b="1"/>
              <a:t>but </a:t>
            </a:r>
            <a:r>
              <a:rPr lang="en-US" i="1"/>
              <a:t>erase(iter) </a:t>
            </a:r>
            <a:r>
              <a:rPr lang="en-US"/>
              <a:t>will only erase </a:t>
            </a:r>
            <a:r>
              <a:rPr lang="en-US" b="1"/>
              <a:t>one </a:t>
            </a:r>
            <a:r>
              <a:rPr lang="en-US"/>
              <a:t>item</a:t>
            </a:r>
            <a:r>
              <a:rPr lang="en-US" i="1"/>
              <a:t> </a:t>
            </a:r>
          </a:p>
          <a:p>
            <a:pPr>
              <a:defRPr/>
            </a:pPr>
            <a:endParaRPr lang="en-US"/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853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i="1" smtClean="0"/>
              <a:t>set</a:t>
            </a:r>
            <a:r>
              <a:rPr lang="en-US" smtClean="0"/>
              <a:t> Example</a:t>
            </a:r>
          </a:p>
        </p:txBody>
      </p:sp>
      <p:sp>
        <p:nvSpPr>
          <p:cNvPr id="374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eaLnBrk="1" hangingPunct="1"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set&lt;char&gt; grades;</a:t>
            </a:r>
          </a:p>
          <a:p>
            <a:pPr algn="l" eaLnBrk="1" hangingPunct="1"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grades.insert('A');	grades.insert('C');</a:t>
            </a:r>
          </a:p>
          <a:p>
            <a:pPr algn="l" eaLnBrk="1" hangingPunct="1"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grades.insert('D');	grades.insert('C');</a:t>
            </a:r>
          </a:p>
          <a:p>
            <a:pPr algn="l" eaLnBrk="1" hangingPunct="1"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grades.insert('F');	grades.insert('D');</a:t>
            </a:r>
          </a:p>
          <a:p>
            <a:pPr algn="l" eaLnBrk="1" hangingPunct="1"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grades.insert('B'); grades.insert('I');</a:t>
            </a:r>
          </a:p>
          <a:p>
            <a:pPr algn="l" eaLnBrk="1" hangingPunct="1"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display(grades);</a:t>
            </a:r>
          </a:p>
          <a:p>
            <a:pPr algn="l" eaLnBrk="1" hangingPunct="1">
              <a:buFont typeface="Wingdings" pitchFamily="2" charset="2"/>
              <a:buNone/>
              <a:defRPr/>
            </a:pPr>
            <a:r>
              <a:rPr lang="en-US" sz="2400" b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cout &lt;&lt; grades.count('D') &lt;&lt; endl;</a:t>
            </a:r>
          </a:p>
          <a:p>
            <a:pPr algn="l" eaLnBrk="1" hangingPunct="1">
              <a:defRPr/>
            </a:pPr>
            <a:r>
              <a:rPr lang="en-US" sz="2800" smtClean="0">
                <a:ea typeface="Times New Roman" pitchFamily="18" charset="0"/>
                <a:cs typeface="Courier New" pitchFamily="49" charset="0"/>
              </a:rPr>
              <a:t>Output</a:t>
            </a:r>
          </a:p>
          <a:p>
            <a:pPr lvl="1" algn="l" eaLnBrk="1" hangingPunct="1">
              <a:defRPr/>
            </a:pPr>
            <a:r>
              <a:rPr lang="en-US" sz="2400" smtClean="0">
                <a:ea typeface="Times New Roman" pitchFamily="18" charset="0"/>
                <a:cs typeface="Courier New" pitchFamily="49" charset="0"/>
              </a:rPr>
              <a:t>A B C D F I</a:t>
            </a:r>
          </a:p>
          <a:p>
            <a:pPr lvl="1" algn="l" eaLnBrk="1" hangingPunct="1">
              <a:defRPr/>
            </a:pPr>
            <a:r>
              <a:rPr lang="en-US" sz="2400" smtClean="0">
                <a:ea typeface="Times New Roman" pitchFamily="18" charset="0"/>
                <a:cs typeface="Courier New" pitchFamily="49" charset="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i="1" smtClean="0"/>
              <a:t>multiset</a:t>
            </a:r>
            <a:r>
              <a:rPr lang="en-US" smtClean="0"/>
              <a:t> Example</a:t>
            </a:r>
          </a:p>
        </p:txBody>
      </p:sp>
      <p:sp>
        <p:nvSpPr>
          <p:cNvPr id="375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eaLnBrk="1" hangingPunct="1"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multiset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&lt;char&gt; grades;</a:t>
            </a:r>
          </a:p>
          <a:p>
            <a:pPr algn="l" eaLnBrk="1" hangingPunct="1"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grades.insert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('A');	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grades.insert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('C');</a:t>
            </a:r>
          </a:p>
          <a:p>
            <a:pPr algn="l" eaLnBrk="1" hangingPunct="1"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grades.insert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('D');	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grades.insert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('C');</a:t>
            </a:r>
          </a:p>
          <a:p>
            <a:pPr algn="l" eaLnBrk="1" hangingPunct="1"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grades.insert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('F');	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grades.insert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('D');</a:t>
            </a:r>
          </a:p>
          <a:p>
            <a:pPr algn="l" eaLnBrk="1" hangingPunct="1"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grades.insert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('B'); 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grades.insert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('I');</a:t>
            </a:r>
          </a:p>
          <a:p>
            <a:pPr algn="l" eaLnBrk="1" hangingPunct="1"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display(grades);</a:t>
            </a:r>
          </a:p>
          <a:p>
            <a:pPr algn="l" eaLnBrk="1" hangingPunct="1"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cout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&lt;&lt; 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grades.count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('D') &lt;&lt; 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endl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;</a:t>
            </a:r>
          </a:p>
          <a:p>
            <a:pPr algn="l" eaLnBrk="1" hangingPunct="1">
              <a:defRPr/>
            </a:pPr>
            <a:r>
              <a:rPr lang="en-US" sz="2800" dirty="0" smtClean="0">
                <a:ea typeface="Times New Roman" pitchFamily="18" charset="0"/>
                <a:cs typeface="Courier New" pitchFamily="49" charset="0"/>
              </a:rPr>
              <a:t>Output</a:t>
            </a:r>
          </a:p>
          <a:p>
            <a:pPr lvl="1" algn="l" eaLnBrk="1" hangingPunct="1">
              <a:defRPr/>
            </a:pPr>
            <a:r>
              <a:rPr lang="en-US" sz="2400" dirty="0" smtClean="0">
                <a:ea typeface="Times New Roman" pitchFamily="18" charset="0"/>
                <a:cs typeface="Courier New" pitchFamily="49" charset="0"/>
              </a:rPr>
              <a:t>A B C </a:t>
            </a:r>
            <a:r>
              <a:rPr lang="en-US" sz="2400" dirty="0" err="1" smtClean="0">
                <a:ea typeface="Times New Roman" pitchFamily="18" charset="0"/>
                <a:cs typeface="Courier New" pitchFamily="49" charset="0"/>
              </a:rPr>
              <a:t>C</a:t>
            </a:r>
            <a:r>
              <a:rPr lang="en-US" sz="2400" dirty="0" smtClean="0">
                <a:ea typeface="Times New Roman" pitchFamily="18" charset="0"/>
                <a:cs typeface="Courier New" pitchFamily="49" charset="0"/>
              </a:rPr>
              <a:t> D </a:t>
            </a:r>
            <a:r>
              <a:rPr lang="en-US" sz="2400" dirty="0" err="1" smtClean="0">
                <a:ea typeface="Times New Roman" pitchFamily="18" charset="0"/>
                <a:cs typeface="Courier New" pitchFamily="49" charset="0"/>
              </a:rPr>
              <a:t>D</a:t>
            </a:r>
            <a:r>
              <a:rPr lang="en-US" sz="2400" dirty="0" smtClean="0">
                <a:ea typeface="Times New Roman" pitchFamily="18" charset="0"/>
                <a:cs typeface="Courier New" pitchFamily="49" charset="0"/>
              </a:rPr>
              <a:t> F I</a:t>
            </a:r>
          </a:p>
          <a:p>
            <a:pPr lvl="1" algn="l" eaLnBrk="1" hangingPunct="1">
              <a:defRPr/>
            </a:pPr>
            <a:r>
              <a:rPr lang="en-US" sz="2400" dirty="0" smtClean="0">
                <a:ea typeface="Times New Roman" pitchFamily="18" charset="0"/>
                <a:cs typeface="Courier New" pitchFamily="49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Pointers and Uniqueness</a:t>
            </a:r>
          </a:p>
        </p:txBody>
      </p:sp>
      <p:sp>
        <p:nvSpPr>
          <p:cNvPr id="3870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/>
              <a:t>Don’t store pointers in </a:t>
            </a:r>
            <a:r>
              <a:rPr lang="en-US" i="1" dirty="0" smtClean="0"/>
              <a:t>sets </a:t>
            </a:r>
            <a:r>
              <a:rPr lang="en-US" dirty="0" smtClean="0"/>
              <a:t>unless you really know what you’re doing!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733800"/>
            <a:ext cx="31432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ct val="90000"/>
              </a:lnSpc>
              <a:defRPr/>
            </a:pPr>
            <a:r>
              <a:rPr lang="en-US" smtClean="0"/>
              <a:t>e.g.:</a:t>
            </a:r>
            <a:endParaRPr lang="en-US"/>
          </a:p>
          <a:p>
            <a:pPr lvl="1" algn="l">
              <a:lnSpc>
                <a:spcPct val="90000"/>
              </a:lnSpc>
              <a:buNone/>
              <a:defRPr/>
            </a:pPr>
            <a:r>
              <a:rPr lang="en-US" sz="3600"/>
              <a:t>set&lt;string*&gt; ss;</a:t>
            </a:r>
          </a:p>
          <a:p>
            <a:pPr lvl="1" algn="l">
              <a:lnSpc>
                <a:spcPct val="90000"/>
              </a:lnSpc>
              <a:buNone/>
              <a:defRPr/>
            </a:pPr>
            <a:r>
              <a:rPr lang="en-US" sz="3600"/>
              <a:t>ss.insert(new string("glort"));</a:t>
            </a:r>
          </a:p>
          <a:p>
            <a:pPr lvl="1" algn="l">
              <a:lnSpc>
                <a:spcPct val="90000"/>
              </a:lnSpc>
              <a:buNone/>
              <a:defRPr/>
            </a:pPr>
            <a:r>
              <a:rPr lang="en-US" sz="3600"/>
              <a:t>ss.insert(new string("glort"));</a:t>
            </a:r>
          </a:p>
          <a:p>
            <a:pPr lvl="1" algn="l">
              <a:lnSpc>
                <a:spcPct val="90000"/>
              </a:lnSpc>
              <a:buNone/>
              <a:defRPr/>
            </a:pPr>
            <a:r>
              <a:rPr lang="en-US" sz="3600"/>
              <a:t>cout &lt;&lt; ss.size() &lt;&lt; endl; // outputs 2!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33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Why?  The values stored are numbers representing the addresses!</a:t>
            </a:r>
          </a:p>
          <a:p>
            <a:endParaRPr lang="en-CA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205" y="4343400"/>
            <a:ext cx="4213225" cy="226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633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Associative Containers</a:t>
            </a:r>
          </a:p>
        </p:txBody>
      </p:sp>
      <p:sp>
        <p:nvSpPr>
          <p:cNvPr id="3512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572000" cy="4525963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Associative containers are sorted according to the characteristics of the items contained within them</a:t>
            </a:r>
          </a:p>
          <a:p>
            <a:pPr lvl="1" eaLnBrk="1" hangingPunct="1">
              <a:defRPr/>
            </a:pPr>
            <a:r>
              <a:rPr lang="en-US" dirty="0" smtClean="0"/>
              <a:t>Example: storing words, sorted alphabetically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290762"/>
            <a:ext cx="384810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Another Associative Container</a:t>
            </a:r>
          </a:p>
        </p:txBody>
      </p:sp>
      <p:sp>
        <p:nvSpPr>
          <p:cNvPr id="376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What if we want to keep track of pairings of data?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918" y="4038600"/>
            <a:ext cx="4511675" cy="234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Map</a:t>
            </a:r>
          </a:p>
        </p:txBody>
      </p:sp>
      <p:sp>
        <p:nvSpPr>
          <p:cNvPr id="3778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mtClean="0"/>
              <a:t>A </a:t>
            </a:r>
            <a:r>
              <a:rPr lang="en-US" i="1" smtClean="0"/>
              <a:t>map </a:t>
            </a:r>
            <a:r>
              <a:rPr lang="en-US" smtClean="0"/>
              <a:t>is an STL container that contains key / value pairs, sorted by the key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137" y="3853208"/>
            <a:ext cx="5926137" cy="297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i="1"/>
              <a:t>maps</a:t>
            </a:r>
            <a:r>
              <a:rPr lang="en-US"/>
              <a:t> do not allow </a:t>
            </a:r>
            <a:r>
              <a:rPr lang="en-US" smtClean="0"/>
              <a:t>duplicates</a:t>
            </a:r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667000"/>
            <a:ext cx="4997532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2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Just </a:t>
            </a:r>
            <a:r>
              <a:rPr lang="en-US"/>
              <a:t>like </a:t>
            </a:r>
            <a:r>
              <a:rPr lang="en-US" i="1"/>
              <a:t>set </a:t>
            </a:r>
            <a:r>
              <a:rPr lang="en-US"/>
              <a:t>and </a:t>
            </a:r>
            <a:r>
              <a:rPr lang="en-US" i="1"/>
              <a:t>multiset</a:t>
            </a:r>
            <a:r>
              <a:rPr lang="en-US"/>
              <a:t>, there is a </a:t>
            </a:r>
            <a:r>
              <a:rPr lang="en-US" i="1"/>
              <a:t>multimap </a:t>
            </a:r>
            <a:r>
              <a:rPr lang="en-US"/>
              <a:t>to go along with the </a:t>
            </a:r>
            <a:r>
              <a:rPr lang="en-US" i="1"/>
              <a:t>map </a:t>
            </a:r>
            <a:r>
              <a:rPr lang="en-US"/>
              <a:t>container</a:t>
            </a:r>
          </a:p>
          <a:p>
            <a:pPr lvl="1">
              <a:defRPr/>
            </a:pPr>
            <a:r>
              <a:rPr lang="en-US"/>
              <a:t>Most characteristics of </a:t>
            </a:r>
            <a:r>
              <a:rPr lang="en-US" i="1"/>
              <a:t>maps</a:t>
            </a:r>
            <a:r>
              <a:rPr lang="en-US"/>
              <a:t> also apply to </a:t>
            </a:r>
            <a:r>
              <a:rPr lang="en-US" i="1"/>
              <a:t>multimaps</a:t>
            </a:r>
            <a:endParaRPr lang="en-US"/>
          </a:p>
          <a:p>
            <a:endParaRPr lang="en-CA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724400"/>
            <a:ext cx="1905000" cy="956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354963"/>
            <a:ext cx="1905000" cy="956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5833126"/>
            <a:ext cx="1905000" cy="956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680727"/>
            <a:ext cx="1905000" cy="956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237864"/>
            <a:ext cx="1905000" cy="956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354962"/>
            <a:ext cx="1905000" cy="956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758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Instantiating a </a:t>
            </a:r>
            <a:r>
              <a:rPr lang="en-US" i="1" smtClean="0"/>
              <a:t>map</a:t>
            </a:r>
            <a:endParaRPr lang="en-US" smtClean="0"/>
          </a:p>
        </p:txBody>
      </p:sp>
      <p:sp>
        <p:nvSpPr>
          <p:cNvPr id="3788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864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e.g. map&lt;int, string&gt;  m;</a:t>
            </a:r>
          </a:p>
          <a:p>
            <a:pPr eaLnBrk="1" hangingPunct="1">
              <a:defRPr/>
            </a:pPr>
            <a:endParaRPr lang="en-US" sz="2000" smtClean="0"/>
          </a:p>
          <a:p>
            <a:pPr marL="457200" lvl="1" indent="0" eaLnBrk="1" hangingPunct="1">
              <a:buNone/>
              <a:defRPr/>
            </a:pPr>
            <a:r>
              <a:rPr lang="en-US" smtClean="0"/>
              <a:t>the first parameter is the key</a:t>
            </a:r>
          </a:p>
          <a:p>
            <a:pPr marL="457200" lvl="1" indent="0" eaLnBrk="1" hangingPunct="1">
              <a:buNone/>
              <a:defRPr/>
            </a:pPr>
            <a:endParaRPr lang="en-US" sz="1200" smtClean="0"/>
          </a:p>
          <a:p>
            <a:pPr marL="457200" lvl="1" indent="0" eaLnBrk="1" hangingPunct="1">
              <a:buNone/>
              <a:defRPr/>
            </a:pPr>
            <a:r>
              <a:rPr lang="en-US" smtClean="0"/>
              <a:t>the second parameter is the value that goes along with the key</a:t>
            </a:r>
          </a:p>
          <a:p>
            <a:pPr lvl="1" eaLnBrk="1" hangingPunct="1">
              <a:defRPr/>
            </a:pPr>
            <a:endParaRPr lang="en-US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268192"/>
            <a:ext cx="3065808" cy="3065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None/>
            </a:pPr>
            <a:r>
              <a:rPr lang="en-US"/>
              <a:t>the map is sorted </a:t>
            </a:r>
            <a:r>
              <a:rPr lang="en-US" b="1"/>
              <a:t>only </a:t>
            </a:r>
            <a:r>
              <a:rPr lang="en-US"/>
              <a:t>by the keys, not by the values</a:t>
            </a:r>
          </a:p>
          <a:p>
            <a:endParaRPr lang="en-CA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940" y="3048000"/>
            <a:ext cx="11962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048000"/>
            <a:ext cx="2286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3048000"/>
            <a:ext cx="1752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048000"/>
            <a:ext cx="27241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18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Specifying a Comparator</a:t>
            </a:r>
          </a:p>
        </p:txBody>
      </p:sp>
      <p:sp>
        <p:nvSpPr>
          <p:cNvPr id="379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mtClean="0"/>
              <a:t>Again, you can explicitly specify a comparitor (default is </a:t>
            </a:r>
            <a:r>
              <a:rPr lang="en-US" i="1" smtClean="0"/>
              <a:t>less)</a:t>
            </a:r>
          </a:p>
          <a:p>
            <a:pPr eaLnBrk="1" hangingPunct="1">
              <a:defRPr/>
            </a:pPr>
            <a:r>
              <a:rPr lang="en-US" smtClean="0"/>
              <a:t>once you understand </a:t>
            </a:r>
          </a:p>
          <a:p>
            <a:pPr eaLnBrk="1" hangingPunct="1">
              <a:defRPr/>
            </a:pPr>
            <a:r>
              <a:rPr lang="en-US" smtClean="0"/>
              <a:t>about</a:t>
            </a:r>
          </a:p>
          <a:p>
            <a:pPr eaLnBrk="1" hangingPunct="1">
              <a:defRPr/>
            </a:pPr>
            <a:r>
              <a:rPr lang="en-US" smtClean="0"/>
              <a:t>overloaded operators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Performance</a:t>
            </a:r>
          </a:p>
        </p:txBody>
      </p:sp>
      <p:sp>
        <p:nvSpPr>
          <p:cNvPr id="380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Searching for the key is </a:t>
            </a:r>
          </a:p>
          <a:p>
            <a:pPr eaLnBrk="1" hangingPunct="1">
              <a:defRPr/>
            </a:pPr>
            <a:r>
              <a:rPr lang="en-US" smtClean="0"/>
              <a:t>usually fast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336235"/>
            <a:ext cx="5053427" cy="336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033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0" eaLnBrk="1" hangingPunct="1">
              <a:buNone/>
              <a:defRPr/>
            </a:pPr>
            <a:r>
              <a:rPr lang="en-US" smtClean="0"/>
              <a:t>Searching for a value </a:t>
            </a:r>
            <a:r>
              <a:rPr lang="en-US" b="1" smtClean="0"/>
              <a:t>without </a:t>
            </a:r>
            <a:r>
              <a:rPr lang="en-US" smtClean="0"/>
              <a:t>using the key is usually </a:t>
            </a:r>
            <a:r>
              <a:rPr lang="en-US" b="1" smtClean="0"/>
              <a:t>sssslllllloooowwww</a:t>
            </a:r>
            <a:endParaRPr lang="en-US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962400"/>
            <a:ext cx="4465122" cy="2757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Changing Keys?</a:t>
            </a:r>
          </a:p>
        </p:txBody>
      </p:sp>
      <p:sp>
        <p:nvSpPr>
          <p:cNvPr id="381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You can’t change a key directly (same reasoning as with </a:t>
            </a:r>
            <a:r>
              <a:rPr lang="en-US" i="1" smtClean="0"/>
              <a:t>sets</a:t>
            </a:r>
            <a:r>
              <a:rPr lang="en-US" smtClean="0"/>
              <a:t>)</a:t>
            </a:r>
            <a:endParaRPr lang="en-US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352800"/>
            <a:ext cx="4495800" cy="2992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Before We Start ...</a:t>
            </a:r>
          </a:p>
        </p:txBody>
      </p:sp>
      <p:sp>
        <p:nvSpPr>
          <p:cNvPr id="3522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mtClean="0"/>
              <a:t>We have to cover another template before we start associative containers: the pair template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495800"/>
            <a:ext cx="2303721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You </a:t>
            </a:r>
            <a:r>
              <a:rPr lang="en-US" b="1"/>
              <a:t>can </a:t>
            </a:r>
            <a:r>
              <a:rPr lang="en-US"/>
              <a:t>change a value associated with a key</a:t>
            </a:r>
          </a:p>
          <a:p>
            <a:pPr lvl="1">
              <a:defRPr/>
            </a:pPr>
            <a:r>
              <a:rPr lang="en-US"/>
              <a:t>Reason: It won’t affect the order of the map</a:t>
            </a:r>
          </a:p>
          <a:p>
            <a:endParaRPr lang="en-CA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91000"/>
            <a:ext cx="2319337" cy="232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14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Methods</a:t>
            </a:r>
          </a:p>
        </p:txBody>
      </p:sp>
      <p:sp>
        <p:nvSpPr>
          <p:cNvPr id="3829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smtClean="0"/>
              <a:t>Many of the same methods that are found in </a:t>
            </a:r>
            <a:r>
              <a:rPr lang="en-US" i="1" smtClean="0"/>
              <a:t>sets</a:t>
            </a:r>
            <a:r>
              <a:rPr lang="en-US" smtClean="0"/>
              <a:t> are found in </a:t>
            </a:r>
            <a:r>
              <a:rPr lang="en-US" i="1" smtClean="0"/>
              <a:t>maps </a:t>
            </a:r>
            <a:r>
              <a:rPr lang="en-US" smtClean="0"/>
              <a:t>and </a:t>
            </a:r>
            <a:r>
              <a:rPr lang="en-US" i="1" smtClean="0"/>
              <a:t>multimaps</a:t>
            </a:r>
          </a:p>
          <a:p>
            <a:pPr eaLnBrk="1" hangingPunct="1">
              <a:defRPr/>
            </a:pPr>
            <a:r>
              <a:rPr lang="en-US" smtClean="0"/>
              <a:t>One major difference: </a:t>
            </a:r>
            <a:r>
              <a:rPr lang="en-US" i="1" smtClean="0"/>
              <a:t>find() </a:t>
            </a:r>
            <a:r>
              <a:rPr lang="en-US" smtClean="0"/>
              <a:t>only searches for keys, not values associated with keys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Example of Finding Elements with a Certain Value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dirty="0" err="1" smtClean="0"/>
              <a:t>multimap</a:t>
            </a:r>
            <a:r>
              <a:rPr lang="en-US" dirty="0" smtClean="0"/>
              <a:t>&lt;string, float&gt; </a:t>
            </a:r>
            <a:r>
              <a:rPr lang="en-US" dirty="0" err="1" smtClean="0"/>
              <a:t>coll</a:t>
            </a:r>
            <a:r>
              <a:rPr lang="en-US" dirty="0" smtClean="0"/>
              <a:t>;</a:t>
            </a:r>
          </a:p>
          <a:p>
            <a:pPr algn="l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dirty="0" err="1" smtClean="0"/>
              <a:t>multimap</a:t>
            </a:r>
            <a:r>
              <a:rPr lang="en-US" dirty="0" smtClean="0"/>
              <a:t>&lt;string, float&gt;::iterator </a:t>
            </a:r>
            <a:r>
              <a:rPr lang="en-US" dirty="0" err="1" smtClean="0"/>
              <a:t>pos</a:t>
            </a:r>
            <a:r>
              <a:rPr lang="en-US" dirty="0" smtClean="0"/>
              <a:t>;</a:t>
            </a:r>
          </a:p>
          <a:p>
            <a:pPr algn="l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dirty="0" smtClean="0"/>
              <a:t>for( </a:t>
            </a:r>
            <a:r>
              <a:rPr lang="en-US" dirty="0" err="1" smtClean="0"/>
              <a:t>pos</a:t>
            </a:r>
            <a:r>
              <a:rPr lang="en-US" dirty="0" smtClean="0"/>
              <a:t> = </a:t>
            </a:r>
            <a:r>
              <a:rPr lang="en-US" dirty="0" err="1" smtClean="0"/>
              <a:t>coll.begin</a:t>
            </a:r>
            <a:r>
              <a:rPr lang="en-US" dirty="0" smtClean="0"/>
              <a:t>(); </a:t>
            </a:r>
            <a:r>
              <a:rPr lang="en-US" dirty="0" err="1" smtClean="0"/>
              <a:t>pos</a:t>
            </a:r>
            <a:r>
              <a:rPr lang="en-US" dirty="0" smtClean="0"/>
              <a:t> != </a:t>
            </a:r>
            <a:r>
              <a:rPr lang="en-US" dirty="0" err="1" smtClean="0"/>
              <a:t>coll.end</a:t>
            </a:r>
            <a:r>
              <a:rPr lang="en-US" dirty="0" smtClean="0"/>
              <a:t>(); ++</a:t>
            </a:r>
            <a:r>
              <a:rPr lang="en-US" dirty="0" err="1" smtClean="0"/>
              <a:t>pos</a:t>
            </a:r>
            <a:r>
              <a:rPr lang="en-US" dirty="0" smtClean="0"/>
              <a:t>)</a:t>
            </a:r>
          </a:p>
          <a:p>
            <a:pPr algn="l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dirty="0" smtClean="0"/>
              <a:t>{</a:t>
            </a:r>
          </a:p>
          <a:p>
            <a:pPr algn="l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dirty="0" smtClean="0"/>
              <a:t>	if( </a:t>
            </a:r>
            <a:r>
              <a:rPr lang="en-US" dirty="0" err="1" smtClean="0"/>
              <a:t>pos</a:t>
            </a:r>
            <a:r>
              <a:rPr lang="en-US" dirty="0" smtClean="0"/>
              <a:t>-&gt;second == value )</a:t>
            </a:r>
          </a:p>
          <a:p>
            <a:pPr algn="l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dirty="0" smtClean="0"/>
              <a:t>		</a:t>
            </a:r>
            <a:r>
              <a:rPr lang="en-US" dirty="0" err="1" smtClean="0"/>
              <a:t>do_something</a:t>
            </a:r>
            <a:r>
              <a:rPr lang="en-US" dirty="0" smtClean="0"/>
              <a:t>();</a:t>
            </a:r>
          </a:p>
          <a:p>
            <a:pPr algn="l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i="1" smtClean="0"/>
              <a:t>map</a:t>
            </a:r>
            <a:r>
              <a:rPr lang="en-US" smtClean="0"/>
              <a:t> Methods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en-US" sz="3200" dirty="0" err="1" smtClean="0"/>
              <a:t>m.insert</a:t>
            </a:r>
            <a:r>
              <a:rPr lang="en-US" sz="3200" dirty="0" smtClean="0"/>
              <a:t>(</a:t>
            </a:r>
            <a:r>
              <a:rPr lang="en-US" sz="3200" dirty="0" err="1" smtClean="0"/>
              <a:t>make_pair</a:t>
            </a:r>
            <a:r>
              <a:rPr lang="en-US" sz="3200" dirty="0" smtClean="0"/>
              <a:t>(key, value)); // inserts</a:t>
            </a:r>
          </a:p>
          <a:p>
            <a:pPr algn="l" eaLnBrk="1" hangingPunct="1">
              <a:defRPr/>
            </a:pPr>
            <a:r>
              <a:rPr lang="en-US" sz="3200" dirty="0" err="1" smtClean="0"/>
              <a:t>m.count</a:t>
            </a:r>
            <a:r>
              <a:rPr lang="en-US" sz="3200" dirty="0" smtClean="0"/>
              <a:t>(key); // times occurs (0, 1)</a:t>
            </a:r>
          </a:p>
          <a:p>
            <a:pPr algn="l" eaLnBrk="1" hangingPunct="1">
              <a:defRPr/>
            </a:pPr>
            <a:r>
              <a:rPr lang="en-US" sz="3200" dirty="0" err="1" smtClean="0"/>
              <a:t>m.erase</a:t>
            </a:r>
            <a:r>
              <a:rPr lang="en-US" sz="3200" dirty="0" smtClean="0"/>
              <a:t>(key); // removes 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Multimap example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multimap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&lt;string, 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int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&gt; mm;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mm.insert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make_pair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("barney", 102));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mm.insert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make_pair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("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fred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", 314));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mm.insert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make_pair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("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fred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", 430));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mm.insert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make_pair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("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fred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", 345));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mm.insert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make_pair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("barney", 101));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multimap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&lt;string, 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int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&gt;::iterator i = 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mm.find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("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fred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");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if (i != 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mm.end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()) // we found some 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freds</a:t>
            </a:r>
            <a:endParaRPr lang="en-US" sz="2400" b="1" dirty="0" smtClean="0"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	do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	{	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cout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&lt;&lt; i-&gt;second &lt;&lt; 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endl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		++i;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	} while (i != 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mm.upper_bound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("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fred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"));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7239000" y="1371600"/>
            <a:ext cx="1676400" cy="156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>
                <a:latin typeface="Tahoma" charset="0"/>
              </a:rPr>
              <a:t>Output:</a:t>
            </a:r>
          </a:p>
          <a:p>
            <a:pPr eaLnBrk="1" hangingPunct="1"/>
            <a:r>
              <a:rPr lang="en-US" sz="2400">
                <a:latin typeface="Tahoma" charset="0"/>
              </a:rPr>
              <a:t>314</a:t>
            </a:r>
          </a:p>
          <a:p>
            <a:pPr eaLnBrk="1" hangingPunct="1"/>
            <a:r>
              <a:rPr lang="en-US" sz="2400">
                <a:latin typeface="Tahoma" charset="0"/>
              </a:rPr>
              <a:t>430</a:t>
            </a:r>
          </a:p>
          <a:p>
            <a:pPr eaLnBrk="1" hangingPunct="1"/>
            <a:r>
              <a:rPr lang="en-US" sz="2400">
                <a:latin typeface="Tahoma" charset="0"/>
              </a:rPr>
              <a:t>345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Multimap example (continued)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// display all; could use display(mm)!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for (i =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mm.begin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(); i !=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mm.end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(); )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{	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	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const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multimap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&lt;string,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&gt;::iterator j = 		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mm.upper_bound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(i-&gt;first);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	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cout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&lt;&lt; i-&gt;first&lt;&lt;' ' &lt;&lt;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mm.count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(i-&gt;first) 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					&lt;&lt; ": ";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	do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	{	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		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cout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&lt;&lt; i-&gt;second &lt;&lt; " ";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		++i;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	} while(i != j &amp;&amp; i !=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mm.end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());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	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cout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&lt;&lt;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endl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}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791200" y="5410200"/>
            <a:ext cx="31242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>
                <a:latin typeface="Tahoma" charset="0"/>
              </a:rPr>
              <a:t>Output:</a:t>
            </a:r>
          </a:p>
          <a:p>
            <a:pPr eaLnBrk="1" hangingPunct="1"/>
            <a:r>
              <a:rPr lang="en-US" sz="2400">
                <a:latin typeface="Tahoma" charset="0"/>
              </a:rPr>
              <a:t>barney 2: 102 101</a:t>
            </a:r>
          </a:p>
          <a:p>
            <a:pPr eaLnBrk="1" hangingPunct="1"/>
            <a:r>
              <a:rPr lang="en-US" sz="2400">
                <a:latin typeface="Tahoma" charset="0"/>
              </a:rPr>
              <a:t>fred 3: 314 430 345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i="1" smtClean="0"/>
              <a:t>set</a:t>
            </a:r>
            <a:r>
              <a:rPr lang="en-US" smtClean="0"/>
              <a:t> Example (Using </a:t>
            </a:r>
            <a:r>
              <a:rPr lang="en-US" i="1" smtClean="0"/>
              <a:t>multimap</a:t>
            </a:r>
            <a:r>
              <a:rPr lang="en-US" smtClean="0"/>
              <a:t>)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l" eaLnBrk="1" hangingPunct="1"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set&lt;string&gt; 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ss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;</a:t>
            </a:r>
          </a:p>
          <a:p>
            <a:pPr algn="l" eaLnBrk="1" hangingPunct="1"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for (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multimap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&lt;string, 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int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&gt;::iterator i = 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mm.begin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(); i != 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mm.end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(); ++i)</a:t>
            </a:r>
          </a:p>
          <a:p>
            <a:pPr algn="l" eaLnBrk="1" hangingPunct="1"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	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ss.insert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(i-&gt;first);</a:t>
            </a:r>
          </a:p>
          <a:p>
            <a:pPr algn="l" eaLnBrk="1" hangingPunct="1"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display(</a:t>
            </a:r>
            <a:r>
              <a:rPr lang="en-US" sz="24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ss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);</a:t>
            </a:r>
          </a:p>
          <a:p>
            <a:pPr algn="l" eaLnBrk="1" hangingPunct="1">
              <a:buFont typeface="Wingdings" pitchFamily="2" charset="2"/>
              <a:buNone/>
              <a:defRPr/>
            </a:pP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display(mm);</a:t>
            </a:r>
            <a:endParaRPr lang="en-US" sz="2400" dirty="0" smtClean="0">
              <a:ea typeface="Times New Roman" pitchFamily="18" charset="0"/>
              <a:cs typeface="Courier New" pitchFamily="49" charset="0"/>
            </a:endParaRPr>
          </a:p>
          <a:p>
            <a:pPr algn="l" eaLnBrk="1" hangingPunct="1">
              <a:defRPr/>
            </a:pPr>
            <a:endParaRPr lang="en-US" sz="2400" dirty="0" smtClean="0">
              <a:ea typeface="Times New Roman" pitchFamily="18" charset="0"/>
              <a:cs typeface="Courier New" pitchFamily="49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52400" y="5486400"/>
            <a:ext cx="8763000" cy="830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>
                <a:latin typeface="Tahoma" charset="0"/>
              </a:rPr>
              <a:t>barney fred</a:t>
            </a:r>
          </a:p>
          <a:p>
            <a:pPr eaLnBrk="1" hangingPunct="1"/>
            <a:r>
              <a:rPr lang="en-US" sz="2400">
                <a:latin typeface="Tahoma" charset="0"/>
              </a:rPr>
              <a:t>(barney, 102) (barney, 101) (fred, 314) (fred, 430) (fred, 345)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/>
              <a:t>Classes in Associative Containers</a:t>
            </a:r>
          </a:p>
        </p:txBody>
      </p:sp>
      <p:sp>
        <p:nvSpPr>
          <p:cNvPr id="3174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mtClean="0"/>
              <a:t>Can put your classes in associative containers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mtClean="0"/>
              <a:t>under two conditions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1) Must </a:t>
            </a:r>
            <a:r>
              <a:rPr lang="en-US"/>
              <a:t>have a default (no parameter) constructor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669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2) Must </a:t>
            </a:r>
            <a:r>
              <a:rPr lang="en-US"/>
              <a:t>have be able to do a comparison (using &lt; or something else)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74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Pairs</a:t>
            </a:r>
          </a:p>
        </p:txBody>
      </p:sp>
      <p:sp>
        <p:nvSpPr>
          <p:cNvPr id="353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The pair template is used to contain two items</a:t>
            </a:r>
          </a:p>
          <a:p>
            <a:pPr marL="457200" lvl="1" indent="0" eaLnBrk="1" hangingPunct="1">
              <a:buNone/>
              <a:defRPr/>
            </a:pPr>
            <a:r>
              <a:rPr lang="en-US" sz="2400" dirty="0" smtClean="0"/>
              <a:t>e.g. pair&lt;</a:t>
            </a:r>
            <a:r>
              <a:rPr lang="en-US" sz="2400" dirty="0" err="1" smtClean="0"/>
              <a:t>int</a:t>
            </a:r>
            <a:r>
              <a:rPr lang="en-US" sz="2400" dirty="0" smtClean="0"/>
              <a:t>, float&gt; p;</a:t>
            </a:r>
          </a:p>
          <a:p>
            <a:pPr marL="914400" lvl="2" indent="0" eaLnBrk="1" hangingPunct="1">
              <a:buNone/>
              <a:defRPr/>
            </a:pPr>
            <a:r>
              <a:rPr lang="en-US" sz="2000" dirty="0" smtClean="0"/>
              <a:t>This pair contains an </a:t>
            </a:r>
            <a:r>
              <a:rPr lang="en-US" sz="2000" dirty="0" err="1" smtClean="0"/>
              <a:t>int</a:t>
            </a:r>
            <a:r>
              <a:rPr lang="en-US" sz="2000" dirty="0" smtClean="0"/>
              <a:t> and a float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33800"/>
            <a:ext cx="336232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252787"/>
            <a:ext cx="247650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572000"/>
            <a:ext cx="251460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814204"/>
            <a:ext cx="1371600" cy="2119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Associative Container Summary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smtClean="0"/>
              <a:t>map: 1:1, sorted, m[k] = v</a:t>
            </a:r>
          </a:p>
          <a:p>
            <a:pPr eaLnBrk="1" hangingPunct="1">
              <a:defRPr/>
            </a:pPr>
            <a:r>
              <a:rPr lang="en-US" smtClean="0"/>
              <a:t>multimap: 1:n, sorted, mm.insert(make_pair(k,v))</a:t>
            </a:r>
          </a:p>
          <a:p>
            <a:pPr eaLnBrk="1" hangingPunct="1">
              <a:defRPr/>
            </a:pPr>
            <a:r>
              <a:rPr lang="en-US" smtClean="0"/>
              <a:t>set: unique elements, sorted</a:t>
            </a:r>
          </a:p>
          <a:p>
            <a:pPr eaLnBrk="1" hangingPunct="1">
              <a:defRPr/>
            </a:pPr>
            <a:r>
              <a:rPr lang="en-US" smtClean="0"/>
              <a:t>multiset: multiple keys allowed, sorted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Reminder</a:t>
            </a:r>
          </a:p>
        </p:txBody>
      </p:sp>
      <p:sp>
        <p:nvSpPr>
          <p:cNvPr id="389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There is a </a:t>
            </a:r>
            <a:r>
              <a:rPr lang="en-US" b="1" smtClean="0"/>
              <a:t>lot </a:t>
            </a:r>
            <a:r>
              <a:rPr lang="en-US" smtClean="0"/>
              <a:t>more to these containers than what you are learning here</a:t>
            </a:r>
          </a:p>
          <a:p>
            <a:pPr lvl="1" eaLnBrk="1" hangingPunct="1">
              <a:defRPr/>
            </a:pPr>
            <a:r>
              <a:rPr lang="en-US" smtClean="0"/>
              <a:t>e.g. There are 5 different </a:t>
            </a:r>
            <a:r>
              <a:rPr lang="en-US" i="1" smtClean="0"/>
              <a:t>insert() </a:t>
            </a:r>
            <a:r>
              <a:rPr lang="en-US" smtClean="0"/>
              <a:t>methods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  <a:defRPr/>
            </a:pPr>
            <a:r>
              <a:rPr lang="en-US" dirty="0"/>
              <a:t>There are two fields associated with a pair: first and second</a:t>
            </a:r>
          </a:p>
          <a:p>
            <a:pPr lvl="2">
              <a:defRPr/>
            </a:pPr>
            <a:endParaRPr lang="en-US" sz="4000" i="1" dirty="0"/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609441"/>
            <a:ext cx="1847850" cy="300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71949"/>
            <a:ext cx="1828800" cy="303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143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  <a:defRPr/>
            </a:pPr>
            <a:r>
              <a:rPr lang="en-US" sz="2800" i="1" dirty="0"/>
              <a:t>first</a:t>
            </a:r>
            <a:r>
              <a:rPr lang="en-US" sz="2800" dirty="0"/>
              <a:t> ‘s data type will be of the first template parameter</a:t>
            </a:r>
          </a:p>
          <a:p>
            <a:pPr marL="1371600" lvl="3" indent="0" algn="ctr">
              <a:buNone/>
              <a:defRPr/>
            </a:pPr>
            <a:r>
              <a:rPr lang="en-US" sz="2800" dirty="0"/>
              <a:t>e.g. </a:t>
            </a:r>
            <a:r>
              <a:rPr lang="en-US" sz="2800" i="1" dirty="0" err="1"/>
              <a:t>int</a:t>
            </a:r>
            <a:r>
              <a:rPr lang="en-US" sz="2800" i="1" dirty="0"/>
              <a:t> </a:t>
            </a:r>
            <a:r>
              <a:rPr lang="en-US" sz="2800" dirty="0"/>
              <a:t>in the preceding </a:t>
            </a:r>
            <a:r>
              <a:rPr lang="en-US" sz="2800" dirty="0" smtClean="0"/>
              <a:t>example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71949"/>
            <a:ext cx="1828800" cy="303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4515487"/>
      </p:ext>
    </p:extLst>
  </p:cSld>
  <p:clrMapOvr>
    <a:masterClrMapping/>
  </p:clrMapOvr>
</p:sld>
</file>

<file path=ppt/theme/theme1.xml><?xml version="1.0" encoding="utf-8"?>
<a:theme xmlns:a="http://schemas.openxmlformats.org/drawingml/2006/main" name="Spar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Sparse</Template>
  <TotalTime>1663</TotalTime>
  <Words>1754</Words>
  <Application>Microsoft Office PowerPoint</Application>
  <PresentationFormat>On-screen Show (4:3)</PresentationFormat>
  <Paragraphs>327</Paragraphs>
  <Slides>71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Sparse</vt:lpstr>
      <vt:lpstr>DS</vt:lpstr>
      <vt:lpstr>So Far ...</vt:lpstr>
      <vt:lpstr>PowerPoint Presentation</vt:lpstr>
      <vt:lpstr>Sequence Containers</vt:lpstr>
      <vt:lpstr>Associative Containers</vt:lpstr>
      <vt:lpstr>Before We Start ...</vt:lpstr>
      <vt:lpstr>Pairs</vt:lpstr>
      <vt:lpstr>PowerPoint Presentation</vt:lpstr>
      <vt:lpstr>PowerPoint Presentation</vt:lpstr>
      <vt:lpstr>PowerPoint Presentation</vt:lpstr>
      <vt:lpstr>pair Comparison</vt:lpstr>
      <vt:lpstr>PowerPoint Presentation</vt:lpstr>
      <vt:lpstr>make_pair()</vt:lpstr>
      <vt:lpstr>PowerPoint Presentation</vt:lpstr>
      <vt:lpstr>PowerPoint Presentation</vt:lpstr>
      <vt:lpstr>Why are pairs useful in the STL?</vt:lpstr>
      <vt:lpstr>PowerPoint Presentation</vt:lpstr>
      <vt:lpstr>PowerPoint Presentation</vt:lpstr>
      <vt:lpstr>Another STL Template: Set</vt:lpstr>
      <vt:lpstr>PowerPoint Presentation</vt:lpstr>
      <vt:lpstr>PowerPoint Presentation</vt:lpstr>
      <vt:lpstr>Less Randomness</vt:lpstr>
      <vt:lpstr>What?  You can’t change the items???</vt:lpstr>
      <vt:lpstr>PowerPoint Presentation</vt:lpstr>
      <vt:lpstr>Value Comparisons</vt:lpstr>
      <vt:lpstr>PowerPoint Presentation</vt:lpstr>
      <vt:lpstr>Instantiating a set</vt:lpstr>
      <vt:lpstr>Inserting using the insert() Method</vt:lpstr>
      <vt:lpstr>PowerPoint Presentation</vt:lpstr>
      <vt:lpstr>Return Value from insert(e)</vt:lpstr>
      <vt:lpstr>PowerPoint Presentation</vt:lpstr>
      <vt:lpstr>Deleting a Single Item from the Set</vt:lpstr>
      <vt:lpstr>PowerPoint Presentation</vt:lpstr>
      <vt:lpstr>Deleting Everything From A Set</vt:lpstr>
      <vt:lpstr>Something About set Iterators</vt:lpstr>
      <vt:lpstr>OK, Why Use a set?</vt:lpstr>
      <vt:lpstr>PowerPoint Presentation</vt:lpstr>
      <vt:lpstr>Multiset</vt:lpstr>
      <vt:lpstr>Useful set and multiset Methods</vt:lpstr>
      <vt:lpstr>PowerPoint Presentation</vt:lpstr>
      <vt:lpstr>PowerPoint Presentation</vt:lpstr>
      <vt:lpstr>PowerPoint Presentation</vt:lpstr>
      <vt:lpstr>set vs. multiset</vt:lpstr>
      <vt:lpstr>PowerPoint Presentation</vt:lpstr>
      <vt:lpstr>set Example</vt:lpstr>
      <vt:lpstr>multiset Example</vt:lpstr>
      <vt:lpstr>Pointers and Uniqueness</vt:lpstr>
      <vt:lpstr>PowerPoint Presentation</vt:lpstr>
      <vt:lpstr>PowerPoint Presentation</vt:lpstr>
      <vt:lpstr>Another Associative Container</vt:lpstr>
      <vt:lpstr>Map</vt:lpstr>
      <vt:lpstr>PowerPoint Presentation</vt:lpstr>
      <vt:lpstr>PowerPoint Presentation</vt:lpstr>
      <vt:lpstr>Instantiating a map</vt:lpstr>
      <vt:lpstr>PowerPoint Presentation</vt:lpstr>
      <vt:lpstr>Specifying a Comparator</vt:lpstr>
      <vt:lpstr>Performance</vt:lpstr>
      <vt:lpstr>PowerPoint Presentation</vt:lpstr>
      <vt:lpstr>Changing Keys?</vt:lpstr>
      <vt:lpstr>PowerPoint Presentation</vt:lpstr>
      <vt:lpstr>Methods</vt:lpstr>
      <vt:lpstr>Example of Finding Elements with a Certain Value</vt:lpstr>
      <vt:lpstr>map Methods</vt:lpstr>
      <vt:lpstr>Multimap example</vt:lpstr>
      <vt:lpstr>Multimap example (continued)</vt:lpstr>
      <vt:lpstr>set Example (Using multimap)</vt:lpstr>
      <vt:lpstr>Classes in Associative Containers</vt:lpstr>
      <vt:lpstr>PowerPoint Presentation</vt:lpstr>
      <vt:lpstr>PowerPoint Presentation</vt:lpstr>
      <vt:lpstr>Associative Container Summary</vt:lpstr>
      <vt:lpstr>Reminder</vt:lpstr>
    </vt:vector>
  </TitlesOfParts>
  <Company>Student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C++ STL</dc:title>
  <dc:creator>John Lambert</dc:creator>
  <dc:description>jlambert@jlambert.com</dc:description>
  <cp:lastModifiedBy>Carlo</cp:lastModifiedBy>
  <cp:revision>1008</cp:revision>
  <cp:lastPrinted>1601-01-01T00:00:00Z</cp:lastPrinted>
  <dcterms:created xsi:type="dcterms:W3CDTF">2002-02-25T01:02:20Z</dcterms:created>
  <dcterms:modified xsi:type="dcterms:W3CDTF">2015-03-17T01:05:55Z</dcterms:modified>
</cp:coreProperties>
</file>